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28" r:id="rId4"/>
    <p:sldMasterId id="2147483840" r:id="rId5"/>
    <p:sldMasterId id="2147483932" r:id="rId6"/>
  </p:sldMasterIdLst>
  <p:sldIdLst>
    <p:sldId id="9755" r:id="rId7"/>
    <p:sldId id="402" r:id="rId8"/>
    <p:sldId id="385" r:id="rId9"/>
    <p:sldId id="263" r:id="rId10"/>
    <p:sldId id="390" r:id="rId11"/>
    <p:sldId id="389" r:id="rId12"/>
    <p:sldId id="9754" r:id="rId13"/>
    <p:sldId id="401" r:id="rId14"/>
    <p:sldId id="9700" r:id="rId15"/>
    <p:sldId id="9699" r:id="rId16"/>
    <p:sldId id="9698" r:id="rId17"/>
    <p:sldId id="9736" r:id="rId18"/>
    <p:sldId id="293" r:id="rId19"/>
    <p:sldId id="384"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83" d="100"/>
          <a:sy n="83" d="100"/>
        </p:scale>
        <p:origin x="96" y="40"/>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0419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21769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3141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82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1566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3773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0997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647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4709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59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2/28/2025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9968080"/>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1026" name="Picture 2" descr="cn1MCc">
            <a:extLst>
              <a:ext uri="{FF2B5EF4-FFF2-40B4-BE49-F238E27FC236}">
                <a16:creationId xmlns:a16="http://schemas.microsoft.com/office/drawing/2014/main" id="{62EFC486-8298-4F3A-8FDC-6B2C7F1AE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67"/>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514DA20-A166-44F8-AE09-633C10913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1" y="285750"/>
            <a:ext cx="1038225" cy="1038225"/>
          </a:xfrm>
          <a:prstGeom prst="rect">
            <a:avLst/>
          </a:prstGeom>
        </p:spPr>
      </p:pic>
      <p:sp>
        <p:nvSpPr>
          <p:cNvPr id="6" name="TextBox 5">
            <a:extLst>
              <a:ext uri="{FF2B5EF4-FFF2-40B4-BE49-F238E27FC236}">
                <a16:creationId xmlns:a16="http://schemas.microsoft.com/office/drawing/2014/main" id="{0034732A-AAA7-47E6-A09A-6647AE97F032}"/>
              </a:ext>
            </a:extLst>
          </p:cNvPr>
          <p:cNvSpPr txBox="1"/>
          <p:nvPr/>
        </p:nvSpPr>
        <p:spPr>
          <a:xfrm>
            <a:off x="4648200" y="343197"/>
            <a:ext cx="4742952" cy="461665"/>
          </a:xfrm>
          <a:prstGeom prst="rect">
            <a:avLst/>
          </a:prstGeom>
          <a:noFill/>
        </p:spPr>
        <p:txBody>
          <a:bodyPr wrap="square">
            <a:spAutoFit/>
          </a:bodyPr>
          <a:lstStyle/>
          <a:p>
            <a:r>
              <a:rPr lang="en-US" sz="2400" b="1" i="0" dirty="0">
                <a:solidFill>
                  <a:srgbClr val="FFFF00"/>
                </a:solidFill>
                <a:effectLst/>
                <a:latin typeface="Arial" panose="020B0604020202020204" pitchFamily="34" charset="0"/>
              </a:rPr>
              <a:t>CHÚA NHẬT I MÙA CHAY -C</a:t>
            </a:r>
            <a:endParaRPr lang="en-US" sz="2400" dirty="0">
              <a:solidFill>
                <a:srgbClr val="FFFF00"/>
              </a:solidFill>
            </a:endParaRPr>
          </a:p>
        </p:txBody>
      </p:sp>
    </p:spTree>
    <p:extLst>
      <p:ext uri="{BB962C8B-B14F-4D97-AF65-F5344CB8AC3E}">
        <p14:creationId xmlns:p14="http://schemas.microsoft.com/office/powerpoint/2010/main" val="337140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43200" y="1230809"/>
            <a:ext cx="5410200" cy="769441"/>
          </a:xfrm>
          <a:prstGeom prst="rect">
            <a:avLst/>
          </a:prstGeom>
          <a:noFill/>
        </p:spPr>
        <p:txBody>
          <a:bodyPr wrap="square" rtlCol="0">
            <a:spAutoFit/>
          </a:bodyPr>
          <a:lstStyle/>
          <a:p>
            <a:pPr algn="ctr"/>
            <a:r>
              <a:rPr lang="en-US" sz="4400" b="1" dirty="0">
                <a:solidFill>
                  <a:srgbClr val="FFFF00"/>
                </a:solidFill>
              </a:rPr>
              <a:t>LỜI NGUYỆN TÍN HỮU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Tree>
    <p:extLst>
      <p:ext uri="{BB962C8B-B14F-4D97-AF65-F5344CB8AC3E}">
        <p14:creationId xmlns:p14="http://schemas.microsoft.com/office/powerpoint/2010/main" val="97775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
            <a:ext cx="8458200" cy="5143499"/>
          </a:xfrm>
        </p:spPr>
        <p:txBody>
          <a:bodyPr>
            <a:normAutofit/>
          </a:bodyPr>
          <a:lstStyle/>
          <a:p>
            <a:r>
              <a:rPr lang="en-US" sz="6600" b="0" dirty="0">
                <a:solidFill>
                  <a:srgbClr val="FFFF00"/>
                </a:solidFill>
                <a:effectLst/>
                <a:cs typeface="Times New Roman" pitchFamily="18" charset="0"/>
              </a:rPr>
              <a:t>Ca </a:t>
            </a:r>
            <a:r>
              <a:rPr lang="en-US" sz="6600" b="0" dirty="0" err="1">
                <a:solidFill>
                  <a:srgbClr val="FFFF00"/>
                </a:solidFill>
                <a:effectLst/>
                <a:cs typeface="Times New Roman" pitchFamily="18" charset="0"/>
              </a:rPr>
              <a:t>Hiệp</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Lễ</a:t>
            </a:r>
            <a:r>
              <a:rPr lang="en-US" sz="6600" b="0" dirty="0">
                <a:solidFill>
                  <a:srgbClr val="FFFF00"/>
                </a:solidFill>
                <a:effectLst/>
                <a:cs typeface="Times New Roman" pitchFamily="18" charset="0"/>
              </a:rPr>
              <a:t> </a:t>
            </a:r>
            <a:br>
              <a:rPr lang="en-US" sz="8000" b="0" dirty="0">
                <a:solidFill>
                  <a:srgbClr val="FFFF00"/>
                </a:solidFill>
                <a:effectLst/>
                <a:cs typeface="Times New Roman" pitchFamily="18" charset="0"/>
              </a:rPr>
            </a:br>
            <a:r>
              <a:rPr lang="vi-VN" b="1" i="0" dirty="0">
                <a:solidFill>
                  <a:schemeClr val="bg1"/>
                </a:solidFill>
                <a:effectLst/>
                <a:latin typeface="Arial" panose="020B0604020202020204" pitchFamily="34" charset="0"/>
              </a:rPr>
              <a:t>Người ta không sống nguyên bởi bánh, nhưng bởi mọi lời do miệng Thiên Chúa phán ra</a:t>
            </a:r>
            <a:r>
              <a:rPr lang="vi-VN" sz="4000" b="0" i="0" dirty="0">
                <a:solidFill>
                  <a:srgbClr val="333333"/>
                </a:solidFill>
                <a:effectLst/>
                <a:latin typeface="Arial" panose="020B0604020202020204" pitchFamily="34" charset="0"/>
              </a:rPr>
              <a:t>.</a:t>
            </a:r>
            <a:endParaRPr lang="en-US" sz="6600" b="0" i="1" dirty="0">
              <a:solidFill>
                <a:schemeClr val="bg1"/>
              </a:solidFill>
              <a:effectLst/>
              <a:cs typeface="Times New Roman" pitchFamily="18" charset="0"/>
            </a:endParaRPr>
          </a:p>
        </p:txBody>
      </p:sp>
    </p:spTree>
    <p:extLst>
      <p:ext uri="{BB962C8B-B14F-4D97-AF65-F5344CB8AC3E}">
        <p14:creationId xmlns:p14="http://schemas.microsoft.com/office/powerpoint/2010/main" val="779306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br>
              <a:rPr lang="en-US" sz="7200" b="0" dirty="0">
                <a:solidFill>
                  <a:srgbClr val="FFFF00"/>
                </a:solidFill>
                <a:effectLst/>
                <a:latin typeface="+mj-lt"/>
                <a:cs typeface="Times New Roman" pitchFamily="18" charset="0"/>
              </a:rPr>
            </a:br>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br>
              <a:rPr lang="en-US" sz="5400" b="0" i="1" dirty="0">
                <a:solidFill>
                  <a:schemeClr val="bg1"/>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1026" name="Picture 2" descr="cn1MCc">
            <a:extLst>
              <a:ext uri="{FF2B5EF4-FFF2-40B4-BE49-F238E27FC236}">
                <a16:creationId xmlns:a16="http://schemas.microsoft.com/office/drawing/2014/main" id="{62EFC486-8298-4F3A-8FDC-6B2C7F1AE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514DA20-A166-44F8-AE09-633C10913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1" y="285750"/>
            <a:ext cx="1038225" cy="1038225"/>
          </a:xfrm>
          <a:prstGeom prst="rect">
            <a:avLst/>
          </a:prstGeom>
        </p:spPr>
      </p:pic>
    </p:spTree>
    <p:extLst>
      <p:ext uri="{BB962C8B-B14F-4D97-AF65-F5344CB8AC3E}">
        <p14:creationId xmlns:p14="http://schemas.microsoft.com/office/powerpoint/2010/main" val="399856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a:solidFill>
                  <a:srgbClr val="FFFF00"/>
                </a:solidFill>
                <a:effectLst/>
                <a:cs typeface="Times New Roman" pitchFamily="18" charset="0"/>
              </a:rPr>
              <a:t>Ca </a:t>
            </a:r>
            <a:r>
              <a:rPr lang="en-US" sz="8000" b="0" dirty="0" err="1">
                <a:solidFill>
                  <a:srgbClr val="FFFF00"/>
                </a:solidFill>
                <a:effectLst/>
                <a:cs typeface="Times New Roman" pitchFamily="18" charset="0"/>
              </a:rPr>
              <a:t>Nhập</a:t>
            </a:r>
            <a:r>
              <a:rPr lang="en-US" sz="8000" b="0" dirty="0">
                <a:solidFill>
                  <a:srgbClr val="FFFF00"/>
                </a:solidFill>
                <a:effectLst/>
                <a:cs typeface="Times New Roman" pitchFamily="18" charset="0"/>
              </a:rPr>
              <a:t> </a:t>
            </a:r>
            <a:r>
              <a:rPr lang="en-US" sz="8000" b="0" dirty="0" err="1">
                <a:solidFill>
                  <a:srgbClr val="FFFF00"/>
                </a:solidFill>
                <a:effectLst/>
                <a:cs typeface="Times New Roman" pitchFamily="18" charset="0"/>
              </a:rPr>
              <a:t>Lễ</a:t>
            </a:r>
            <a:br>
              <a:rPr lang="en-US" sz="8000" b="0" dirty="0">
                <a:solidFill>
                  <a:srgbClr val="FFFF00"/>
                </a:solidFill>
                <a:effectLst/>
                <a:cs typeface="Times New Roman" pitchFamily="18" charset="0"/>
              </a:rPr>
            </a:br>
            <a:r>
              <a:rPr lang="vi-VN" b="1" i="0" dirty="0">
                <a:solidFill>
                  <a:schemeClr val="bg1"/>
                </a:solidFill>
                <a:effectLst/>
                <a:latin typeface="Arial" panose="020B0604020202020204" pitchFamily="34" charset="0"/>
              </a:rPr>
              <a:t>Nó sẽ kêu cầu Ta, và Ta sẽ nhậm lời nó. Ta sẽ cứu gỡ và làm cho nó được vinh dự, Ta sẽ cho nó được sống lâu </a:t>
            </a:r>
            <a:r>
              <a:rPr lang="vi-VN" sz="4000" b="0" i="0" dirty="0">
                <a:solidFill>
                  <a:srgbClr val="333333"/>
                </a:solidFill>
                <a:effectLst/>
                <a:latin typeface="Arial" panose="020B0604020202020204" pitchFamily="34" charset="0"/>
              </a:rPr>
              <a:t>dài.</a:t>
            </a:r>
            <a:endParaRPr lang="en-US" sz="8000" b="0" i="1" dirty="0">
              <a:solidFill>
                <a:schemeClr val="bg1"/>
              </a:solidFill>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457200" y="2038350"/>
            <a:ext cx="8382000" cy="2554545"/>
          </a:xfrm>
          <a:prstGeom prst="rect">
            <a:avLst/>
          </a:prstGeom>
        </p:spPr>
        <p:txBody>
          <a:bodyPr wrap="square">
            <a:spAutoFit/>
          </a:bodyPr>
          <a:lstStyle/>
          <a:p>
            <a:r>
              <a:rPr lang="en-US" sz="4000" u="sng" dirty="0" err="1">
                <a:solidFill>
                  <a:srgbClr val="FFFF00"/>
                </a:solidFill>
              </a:rPr>
              <a:t>Bài</a:t>
            </a:r>
            <a:r>
              <a:rPr lang="en-US" sz="4000" u="sng" dirty="0">
                <a:solidFill>
                  <a:srgbClr val="FFFF00"/>
                </a:solidFill>
              </a:rPr>
              <a:t> </a:t>
            </a:r>
            <a:r>
              <a:rPr lang="en-US" sz="4000" u="sng" dirty="0" err="1">
                <a:solidFill>
                  <a:srgbClr val="FFFF00"/>
                </a:solidFill>
              </a:rPr>
              <a:t>đọc</a:t>
            </a:r>
            <a:r>
              <a:rPr lang="en-US" sz="4000" u="sng" dirty="0">
                <a:solidFill>
                  <a:srgbClr val="FFFF00"/>
                </a:solidFill>
              </a:rPr>
              <a:t> 1: </a:t>
            </a:r>
            <a:r>
              <a:rPr lang="en-US" sz="4000" b="0" i="0" dirty="0" err="1">
                <a:solidFill>
                  <a:schemeClr val="bg1"/>
                </a:solidFill>
                <a:effectLst/>
                <a:latin typeface="Arial" panose="020B0604020202020204" pitchFamily="34" charset="0"/>
              </a:rPr>
              <a:t>Ðnl</a:t>
            </a:r>
            <a:r>
              <a:rPr lang="en-US" sz="4000" b="0" i="0" dirty="0">
                <a:solidFill>
                  <a:schemeClr val="bg1"/>
                </a:solidFill>
                <a:effectLst/>
                <a:latin typeface="Arial" panose="020B0604020202020204" pitchFamily="34" charset="0"/>
              </a:rPr>
              <a:t> 26, 4-10</a:t>
            </a:r>
            <a:endParaRPr lang="en-US" sz="4000" u="sng" dirty="0">
              <a:solidFill>
                <a:schemeClr val="bg1"/>
              </a:solidFill>
            </a:endParaRPr>
          </a:p>
          <a:p>
            <a:r>
              <a:rPr lang="vi-VN" sz="4000" b="1" i="1" dirty="0">
                <a:solidFill>
                  <a:schemeClr val="bg1"/>
                </a:solidFill>
                <a:effectLst/>
                <a:latin typeface="Arial" panose="020B0604020202020204" pitchFamily="34" charset="0"/>
              </a:rPr>
              <a:t>“Dân được chọn tuyên xưng đức tin”.</a:t>
            </a:r>
            <a:endParaRPr lang="en-US" sz="4000" b="1" i="1" dirty="0">
              <a:solidFill>
                <a:schemeClr val="bg1"/>
              </a:solidFill>
              <a:effectLst/>
              <a:latin typeface="Arial" panose="020B0604020202020204" pitchFamily="34" charset="0"/>
            </a:endParaRPr>
          </a:p>
          <a:p>
            <a:r>
              <a:rPr lang="vi-VN" sz="4000" dirty="0">
                <a:solidFill>
                  <a:srgbClr val="FFFF00"/>
                </a:solidFill>
              </a:rPr>
              <a:t>Bài </a:t>
            </a:r>
            <a:r>
              <a:rPr lang="en-US" sz="4000" b="0" i="0" dirty="0" err="1">
                <a:solidFill>
                  <a:srgbClr val="FFFF00"/>
                </a:solidFill>
                <a:effectLst/>
                <a:latin typeface="Arial" panose="020B0604020202020204" pitchFamily="34" charset="0"/>
              </a:rPr>
              <a:t>Trích</a:t>
            </a:r>
            <a:r>
              <a:rPr lang="en-US" sz="4000" b="0" i="0" dirty="0">
                <a:solidFill>
                  <a:srgbClr val="FFFF00"/>
                </a:solidFill>
                <a:effectLst/>
                <a:latin typeface="Arial" panose="020B0604020202020204" pitchFamily="34" charset="0"/>
              </a:rPr>
              <a:t> </a:t>
            </a:r>
            <a:r>
              <a:rPr lang="en-US" sz="4000" b="0" i="0" dirty="0" err="1">
                <a:solidFill>
                  <a:srgbClr val="FFFF00"/>
                </a:solidFill>
                <a:effectLst/>
                <a:latin typeface="Arial" panose="020B0604020202020204" pitchFamily="34" charset="0"/>
              </a:rPr>
              <a:t>sách</a:t>
            </a:r>
            <a:r>
              <a:rPr lang="en-US" sz="4000" b="0" i="0" dirty="0">
                <a:solidFill>
                  <a:srgbClr val="FFFF00"/>
                </a:solidFill>
                <a:effectLst/>
                <a:latin typeface="Arial" panose="020B0604020202020204" pitchFamily="34" charset="0"/>
              </a:rPr>
              <a:t> </a:t>
            </a:r>
            <a:r>
              <a:rPr lang="en-US" sz="4000" b="0" i="0" dirty="0" err="1">
                <a:solidFill>
                  <a:srgbClr val="FFFF00"/>
                </a:solidFill>
                <a:effectLst/>
                <a:latin typeface="Arial" panose="020B0604020202020204" pitchFamily="34" charset="0"/>
              </a:rPr>
              <a:t>Ðệ</a:t>
            </a:r>
            <a:r>
              <a:rPr lang="en-US" sz="4000" b="0" i="0" dirty="0">
                <a:solidFill>
                  <a:srgbClr val="FFFF00"/>
                </a:solidFill>
                <a:effectLst/>
                <a:latin typeface="Arial" panose="020B0604020202020204" pitchFamily="34" charset="0"/>
              </a:rPr>
              <a:t> </a:t>
            </a:r>
            <a:r>
              <a:rPr lang="en-US" sz="4000" b="0" i="0" dirty="0" err="1">
                <a:solidFill>
                  <a:srgbClr val="FFFF00"/>
                </a:solidFill>
                <a:effectLst/>
                <a:latin typeface="Arial" panose="020B0604020202020204" pitchFamily="34" charset="0"/>
              </a:rPr>
              <a:t>Nhị</a:t>
            </a:r>
            <a:r>
              <a:rPr lang="en-US" sz="4000" b="0" i="0" dirty="0">
                <a:solidFill>
                  <a:srgbClr val="FFFF00"/>
                </a:solidFill>
                <a:effectLst/>
                <a:latin typeface="Arial" panose="020B0604020202020204" pitchFamily="34" charset="0"/>
              </a:rPr>
              <a:t> </a:t>
            </a:r>
            <a:r>
              <a:rPr lang="en-US" sz="4000" b="0" i="0" dirty="0" err="1">
                <a:solidFill>
                  <a:srgbClr val="FFFF00"/>
                </a:solidFill>
                <a:effectLst/>
                <a:latin typeface="Arial" panose="020B0604020202020204" pitchFamily="34" charset="0"/>
              </a:rPr>
              <a:t>Luật</a:t>
            </a:r>
            <a:r>
              <a:rPr lang="en-US" sz="4000" b="0" i="0" dirty="0">
                <a:solidFill>
                  <a:srgbClr val="FFFF00"/>
                </a:solidFill>
                <a:effectLst/>
                <a:latin typeface="Arial" panose="020B0604020202020204" pitchFamily="34" charset="0"/>
              </a:rPr>
              <a:t>.</a:t>
            </a:r>
            <a:endParaRPr lang="en-US" sz="4000" dirty="0">
              <a:solidFill>
                <a:srgbClr val="FFFF00"/>
              </a:solidFill>
            </a:endParaRPr>
          </a:p>
        </p:txBody>
      </p:sp>
    </p:spTree>
    <p:extLst>
      <p:ext uri="{BB962C8B-B14F-4D97-AF65-F5344CB8AC3E}">
        <p14:creationId xmlns:p14="http://schemas.microsoft.com/office/powerpoint/2010/main" val="23545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0" dirty="0" err="1">
                <a:solidFill>
                  <a:srgbClr val="FFFF00"/>
                </a:solidFill>
                <a:effectLst/>
                <a:cs typeface="Times New Roman" pitchFamily="18" charset="0"/>
              </a:rPr>
              <a:t>Đáp</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Ca:</a:t>
            </a:r>
            <a:r>
              <a:rPr lang="en-US" sz="3200" b="1" i="0" dirty="0" err="1">
                <a:solidFill>
                  <a:schemeClr val="bg1"/>
                </a:solidFill>
                <a:effectLst/>
                <a:latin typeface="Arial" panose="020B0604020202020204" pitchFamily="34" charset="0"/>
              </a:rPr>
              <a:t>Tv</a:t>
            </a:r>
            <a:r>
              <a:rPr lang="en-US" sz="3200" b="1" i="0" dirty="0">
                <a:solidFill>
                  <a:schemeClr val="bg1"/>
                </a:solidFill>
                <a:effectLst/>
                <a:latin typeface="Arial" panose="020B0604020202020204" pitchFamily="34" charset="0"/>
              </a:rPr>
              <a:t> 90, 1-2. 10-11. 12-13. 14-15</a:t>
            </a:r>
            <a:br>
              <a:rPr lang="en-US" sz="6600" b="0" dirty="0">
                <a:solidFill>
                  <a:srgbClr val="FFFF00"/>
                </a:solidFill>
                <a:effectLst/>
                <a:cs typeface="Times New Roman" pitchFamily="18" charset="0"/>
              </a:rPr>
            </a:br>
            <a:r>
              <a:rPr lang="en-US" b="1" i="0" dirty="0" err="1">
                <a:solidFill>
                  <a:schemeClr val="bg1"/>
                </a:solidFill>
                <a:effectLst/>
                <a:latin typeface="Arial" panose="020B0604020202020204" pitchFamily="34" charset="0"/>
              </a:rPr>
              <a:t>Ðáp</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hãy</a:t>
            </a:r>
            <a:r>
              <a:rPr lang="en-US" b="1" i="0" dirty="0">
                <a:solidFill>
                  <a:schemeClr val="bg1"/>
                </a:solidFill>
                <a:effectLst/>
                <a:latin typeface="Arial" panose="020B0604020202020204" pitchFamily="34" charset="0"/>
              </a:rPr>
              <a:t> ở </a:t>
            </a:r>
            <a:r>
              <a:rPr lang="en-US" b="1" i="0" dirty="0" err="1">
                <a:solidFill>
                  <a:schemeClr val="bg1"/>
                </a:solidFill>
                <a:effectLst/>
                <a:latin typeface="Arial" panose="020B0604020202020204" pitchFamily="34" charset="0"/>
              </a:rPr>
              <a:t>cùng</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lúc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gian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truân</a:t>
            </a:r>
            <a:endParaRPr lang="en-US" b="1"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609600" y="2219623"/>
            <a:ext cx="7848600" cy="2923877"/>
          </a:xfrm>
          <a:prstGeom prst="rect">
            <a:avLst/>
          </a:prstGeom>
        </p:spPr>
        <p:txBody>
          <a:bodyPr wrap="square">
            <a:spAutoFit/>
          </a:bodyPr>
          <a:lstStyle/>
          <a:p>
            <a:r>
              <a:rPr lang="vi-VN" sz="3200" u="sng" dirty="0">
                <a:solidFill>
                  <a:srgbClr val="FFFF00"/>
                </a:solidFill>
              </a:rPr>
              <a:t>Bài đọc </a:t>
            </a:r>
            <a:r>
              <a:rPr lang="en-US" sz="3200" u="sng" dirty="0">
                <a:solidFill>
                  <a:srgbClr val="FFFF00"/>
                </a:solidFill>
              </a:rPr>
              <a:t>2: </a:t>
            </a:r>
            <a:r>
              <a:rPr lang="en-US" sz="3200" b="0" i="0" dirty="0">
                <a:solidFill>
                  <a:schemeClr val="bg1"/>
                </a:solidFill>
                <a:effectLst/>
                <a:latin typeface="Arial" panose="020B0604020202020204" pitchFamily="34" charset="0"/>
              </a:rPr>
              <a:t>Rm 10, 8-13</a:t>
            </a:r>
            <a:endParaRPr lang="vi-VN" sz="3200" u="sng" dirty="0">
              <a:solidFill>
                <a:schemeClr val="bg1"/>
              </a:solidFill>
            </a:endParaRPr>
          </a:p>
          <a:p>
            <a:r>
              <a:rPr lang="vi-VN" sz="4000" b="0" i="1" dirty="0">
                <a:solidFill>
                  <a:schemeClr val="bg1"/>
                </a:solidFill>
                <a:effectLst/>
                <a:latin typeface="Arial" panose="020B0604020202020204" pitchFamily="34" charset="0"/>
              </a:rPr>
              <a:t>“Kẻ tin tưởng tuyên xưng đức tin trong Chúa Kitô”.</a:t>
            </a:r>
            <a:endParaRPr lang="en-US" sz="4000" b="0" i="1" dirty="0">
              <a:solidFill>
                <a:schemeClr val="bg1"/>
              </a:solidFill>
              <a:effectLst/>
              <a:latin typeface="Arial" panose="020B0604020202020204" pitchFamily="34" charset="0"/>
            </a:endParaRPr>
          </a:p>
          <a:p>
            <a:r>
              <a:rPr lang="vi-VN" sz="3600" dirty="0">
                <a:solidFill>
                  <a:srgbClr val="FFFF00"/>
                </a:solidFill>
              </a:rPr>
              <a:t>Bài trích thư của thánh Phao-lô tông đồ gửi tín hữu Rô-ma.</a:t>
            </a:r>
          </a:p>
        </p:txBody>
      </p:sp>
    </p:spTree>
    <p:extLst>
      <p:ext uri="{BB962C8B-B14F-4D97-AF65-F5344CB8AC3E}">
        <p14:creationId xmlns:p14="http://schemas.microsoft.com/office/powerpoint/2010/main" val="177529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dirty="0">
                <a:solidFill>
                  <a:schemeClr val="bg1"/>
                </a:solidFill>
              </a:rPr>
              <a:t>Người ta sống không nguyên bởi bánh, nhưng bởi mọi lời do miệng Thiên Chúa phán ra.</a:t>
            </a:r>
            <a:endParaRPr lang="en-US" sz="6600" b="0" dirty="0">
              <a:solidFill>
                <a:schemeClr val="bg1"/>
              </a:solidFill>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1026" name="Picture 2" descr="cn1MCc">
            <a:extLst>
              <a:ext uri="{FF2B5EF4-FFF2-40B4-BE49-F238E27FC236}">
                <a16:creationId xmlns:a16="http://schemas.microsoft.com/office/drawing/2014/main" id="{62EFC486-8298-4F3A-8FDC-6B2C7F1AE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514DA20-A166-44F8-AE09-633C10913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1" y="285750"/>
            <a:ext cx="1038225" cy="1038225"/>
          </a:xfrm>
          <a:prstGeom prst="rect">
            <a:avLst/>
          </a:prstGeom>
        </p:spPr>
      </p:pic>
      <p:sp>
        <p:nvSpPr>
          <p:cNvPr id="6" name="TextBox 5">
            <a:extLst>
              <a:ext uri="{FF2B5EF4-FFF2-40B4-BE49-F238E27FC236}">
                <a16:creationId xmlns:a16="http://schemas.microsoft.com/office/drawing/2014/main" id="{F7183E0F-74CA-485A-9DEA-6E80269A1DA8}"/>
              </a:ext>
            </a:extLst>
          </p:cNvPr>
          <p:cNvSpPr txBox="1"/>
          <p:nvPr/>
        </p:nvSpPr>
        <p:spPr>
          <a:xfrm>
            <a:off x="4724400" y="3105150"/>
            <a:ext cx="3505200" cy="461665"/>
          </a:xfrm>
          <a:prstGeom prst="rect">
            <a:avLst/>
          </a:prstGeom>
          <a:noFill/>
        </p:spPr>
        <p:txBody>
          <a:bodyPr wrap="square">
            <a:spAutoFit/>
          </a:bodyPr>
          <a:lstStyle/>
          <a:p>
            <a:r>
              <a:rPr lang="en-US" sz="2400" b="1" i="0" dirty="0" err="1">
                <a:solidFill>
                  <a:srgbClr val="FFFF00"/>
                </a:solidFill>
                <a:effectLst/>
                <a:latin typeface="Arial" panose="020B0604020202020204" pitchFamily="34" charset="0"/>
              </a:rPr>
              <a:t>Phúc</a:t>
            </a:r>
            <a:r>
              <a:rPr lang="en-US" sz="2400" b="1" i="0" dirty="0">
                <a:solidFill>
                  <a:srgbClr val="FFFF00"/>
                </a:solidFill>
                <a:effectLst/>
                <a:latin typeface="Arial" panose="020B0604020202020204" pitchFamily="34" charset="0"/>
              </a:rPr>
              <a:t> </a:t>
            </a:r>
            <a:r>
              <a:rPr lang="en-US" sz="2400" b="1" i="0" dirty="0" err="1">
                <a:solidFill>
                  <a:srgbClr val="FFFF00"/>
                </a:solidFill>
                <a:effectLst/>
                <a:latin typeface="Arial" panose="020B0604020202020204" pitchFamily="34" charset="0"/>
              </a:rPr>
              <a:t>Âm</a:t>
            </a:r>
            <a:r>
              <a:rPr lang="en-US" sz="2400" b="1" i="0" dirty="0">
                <a:solidFill>
                  <a:srgbClr val="FFFF00"/>
                </a:solidFill>
                <a:effectLst/>
                <a:latin typeface="Arial" panose="020B0604020202020204" pitchFamily="34" charset="0"/>
              </a:rPr>
              <a:t>: Lc 4, 1-13</a:t>
            </a:r>
            <a:endParaRPr lang="en-US" sz="2400" b="1" dirty="0">
              <a:solidFill>
                <a:srgbClr val="FFFF00"/>
              </a:solidFill>
            </a:endParaRPr>
          </a:p>
        </p:txBody>
      </p:sp>
    </p:spTree>
    <p:extLst>
      <p:ext uri="{BB962C8B-B14F-4D97-AF65-F5344CB8AC3E}">
        <p14:creationId xmlns:p14="http://schemas.microsoft.com/office/powerpoint/2010/main" val="64783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198</Words>
  <Application>Microsoft Office PowerPoint</Application>
  <PresentationFormat>On-screen Show (16:9)</PresentationFormat>
  <Paragraphs>16</Paragraphs>
  <Slides>14</Slides>
  <Notes>0</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14</vt:i4>
      </vt:variant>
    </vt:vector>
  </HeadingPairs>
  <TitlesOfParts>
    <vt:vector size="22" baseType="lpstr">
      <vt:lpstr>Arial</vt:lpstr>
      <vt:lpstr>UTM American Sans</vt:lpstr>
      <vt:lpstr>Office Theme</vt:lpstr>
      <vt:lpstr>1_Office Theme</vt:lpstr>
      <vt:lpstr>4_Office Theme</vt:lpstr>
      <vt:lpstr>2_Office Theme</vt:lpstr>
      <vt:lpstr>10_Office Theme</vt:lpstr>
      <vt:lpstr>11_Office Theme</vt:lpstr>
      <vt:lpstr>PowerPoint Presentation</vt:lpstr>
      <vt:lpstr>Ca Nhập Lễ Nó sẽ kêu cầu Ta, và Ta sẽ nhậm lời nó. Ta sẽ cứu gỡ và làm cho nó được vinh dự, Ta sẽ cho nó được sống lâu dài.</vt:lpstr>
      <vt:lpstr>PowerPoint Presentation</vt:lpstr>
      <vt:lpstr>Đáp Ca:Tv 90, 1-2. 10-11. 12-13. 14-15 Ðáp: Lạy Chúa, xin hãy ở cùng con trong lúc gian truân</vt:lpstr>
      <vt:lpstr>PowerPoint Presentation</vt:lpstr>
      <vt:lpstr>Người ta sống không nguyên bởi bánh, nhưng bởi mọi lời do miệng Thiên Chúa phán ra.</vt:lpstr>
      <vt:lpstr>PowerPoint Presentation</vt:lpstr>
      <vt:lpstr>PowerPoint Presentation</vt:lpstr>
      <vt:lpstr>KINH TIN KÍNH</vt:lpstr>
      <vt:lpstr>PowerPoint Presentation</vt:lpstr>
      <vt:lpstr>PowerPoint Presentation</vt:lpstr>
      <vt:lpstr>Ca Hiệp Lễ  Người ta không sống nguyên bởi bánh, nhưng bởi mọi lời do miệng Thiên Chúa phán ra.</vt:lpstr>
      <vt:lpstr> 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63</cp:revision>
  <dcterms:created xsi:type="dcterms:W3CDTF">2023-01-29T22:00:16Z</dcterms:created>
  <dcterms:modified xsi:type="dcterms:W3CDTF">2025-02-28T14:55:24Z</dcterms:modified>
</cp:coreProperties>
</file>