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6.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7.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92" r:id="rId2"/>
    <p:sldMasterId id="2147483716" r:id="rId3"/>
    <p:sldMasterId id="2147483760" r:id="rId4"/>
    <p:sldMasterId id="2147483796" r:id="rId5"/>
    <p:sldMasterId id="2147483840" r:id="rId6"/>
    <p:sldMasterId id="2147483856" r:id="rId7"/>
    <p:sldMasterId id="2147483868" r:id="rId8"/>
  </p:sldMasterIdLst>
  <p:notesMasterIdLst>
    <p:notesMasterId r:id="rId24"/>
  </p:notesMasterIdLst>
  <p:sldIdLst>
    <p:sldId id="268" r:id="rId9"/>
    <p:sldId id="316" r:id="rId10"/>
    <p:sldId id="1015" r:id="rId11"/>
    <p:sldId id="1063" r:id="rId12"/>
    <p:sldId id="1056" r:id="rId13"/>
    <p:sldId id="1065" r:id="rId14"/>
    <p:sldId id="426" r:id="rId15"/>
    <p:sldId id="1076" r:id="rId16"/>
    <p:sldId id="1045" r:id="rId17"/>
    <p:sldId id="301" r:id="rId18"/>
    <p:sldId id="1032" r:id="rId19"/>
    <p:sldId id="1046" r:id="rId20"/>
    <p:sldId id="346" r:id="rId21"/>
    <p:sldId id="445" r:id="rId22"/>
    <p:sldId id="1077" r:id="rId23"/>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93" autoAdjust="0"/>
  </p:normalViewPr>
  <p:slideViewPr>
    <p:cSldViewPr>
      <p:cViewPr varScale="1">
        <p:scale>
          <a:sx n="84" d="100"/>
          <a:sy n="84" d="100"/>
        </p:scale>
        <p:origin x="76" y="324"/>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3.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7/1/2025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7</a:t>
            </a:fld>
            <a:endParaRPr lang="en-US"/>
          </a:p>
        </p:txBody>
      </p:sp>
    </p:spTree>
    <p:extLst>
      <p:ext uri="{BB962C8B-B14F-4D97-AF65-F5344CB8AC3E}">
        <p14:creationId xmlns:p14="http://schemas.microsoft.com/office/powerpoint/2010/main" val="28095052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8</a:t>
            </a:fld>
            <a:endParaRPr lang="en-US"/>
          </a:p>
        </p:txBody>
      </p:sp>
    </p:spTree>
    <p:extLst>
      <p:ext uri="{BB962C8B-B14F-4D97-AF65-F5344CB8AC3E}">
        <p14:creationId xmlns:p14="http://schemas.microsoft.com/office/powerpoint/2010/main" val="19698077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7/1/2025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7/1/2025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7/1/2025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039988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983531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744572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0033088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B780D3A-F9B1-4E06-8497-5FDA6DAD9F39}" type="datetimeFigureOut">
              <a:rPr lang="en-US" smtClean="0">
                <a:solidFill>
                  <a:prstClr val="black">
                    <a:tint val="75000"/>
                  </a:prstClr>
                </a:solidFill>
              </a:rPr>
              <a:pPr/>
              <a:t>7/1/2025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2563698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B780D3A-F9B1-4E06-8497-5FDA6DAD9F39}" type="datetimeFigureOut">
              <a:rPr lang="en-US" smtClean="0">
                <a:solidFill>
                  <a:prstClr val="black">
                    <a:tint val="75000"/>
                  </a:prstClr>
                </a:solidFill>
              </a:rPr>
              <a:pPr/>
              <a:t>7/1/2025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4049214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780D3A-F9B1-4E06-8497-5FDA6DAD9F39}" type="datetimeFigureOut">
              <a:rPr lang="en-US" smtClean="0">
                <a:solidFill>
                  <a:prstClr val="black">
                    <a:tint val="75000"/>
                  </a:prstClr>
                </a:solidFill>
              </a:rPr>
              <a:pPr/>
              <a:t>7/1/2025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850433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5271607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7/1/2025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0975121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6494117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8707517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7/1/2025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7/1/2025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7/1/2025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333968303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74696637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364460891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380108461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7/1/2025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374156121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301649601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41408720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7/1/2025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95992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003188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740586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78978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B780D3A-F9B1-4E06-8497-5FDA6DAD9F39}" type="datetimeFigureOut">
              <a:rPr lang="en-US" smtClean="0">
                <a:solidFill>
                  <a:prstClr val="black">
                    <a:tint val="75000"/>
                  </a:prstClr>
                </a:solidFill>
              </a:rPr>
              <a:pPr/>
              <a:t>7/1/2025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8991887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B780D3A-F9B1-4E06-8497-5FDA6DAD9F39}" type="datetimeFigureOut">
              <a:rPr lang="en-US" smtClean="0">
                <a:solidFill>
                  <a:prstClr val="black">
                    <a:tint val="75000"/>
                  </a:prstClr>
                </a:solidFill>
              </a:rPr>
              <a:pPr/>
              <a:t>7/1/2025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111786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7/1/2025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780D3A-F9B1-4E06-8497-5FDA6DAD9F39}" type="datetimeFigureOut">
              <a:rPr lang="en-US" smtClean="0">
                <a:solidFill>
                  <a:prstClr val="black">
                    <a:tint val="75000"/>
                  </a:prstClr>
                </a:solidFill>
              </a:rPr>
              <a:pPr/>
              <a:t>7/1/2025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0608945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96355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104052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7756727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310981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7/1/2025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58.xml"/><Relationship Id="rId7" Type="http://schemas.openxmlformats.org/officeDocument/2006/relationships/slideLayout" Target="../slideLayouts/slideLayout62.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5" Type="http://schemas.openxmlformats.org/officeDocument/2006/relationships/slideLayout" Target="../slideLayouts/slideLayout60.xml"/><Relationship Id="rId4" Type="http://schemas.openxmlformats.org/officeDocument/2006/relationships/slideLayout" Target="../slideLayouts/slideLayout59.xml"/><Relationship Id="rId9" Type="http://schemas.openxmlformats.org/officeDocument/2006/relationships/image" Target="../media/image1.jp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0.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7.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image" Target="../media/image2.jpg"/><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theme" Target="../theme/theme8.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7/1/2025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B780D3A-F9B1-4E06-8497-5FDA6DAD9F39}"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7387915"/>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259707691"/>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B780D3A-F9B1-4E06-8497-5FDA6DAD9F39}"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32434144"/>
      </p:ext>
    </p:extLst>
  </p:cSld>
  <p:clrMap bg1="lt1" tx1="dk1" bg2="lt2" tx2="dk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3" r:id="rId5"/>
    <p:sldLayoutId id="2147483874" r:id="rId6"/>
    <p:sldLayoutId id="2147483875" r:id="rId7"/>
    <p:sldLayoutId id="2147483876" r:id="rId8"/>
    <p:sldLayoutId id="2147483877" r:id="rId9"/>
    <p:sldLayoutId id="2147483878" r:id="rId10"/>
    <p:sldLayoutId id="2147483879" r:id="rId11"/>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jpg"/><Relationship Id="rId1" Type="http://schemas.openxmlformats.org/officeDocument/2006/relationships/slideLayout" Target="../slideLayouts/slideLayout74.xml"/><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3.jpg"/></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56.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3.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3.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45.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45.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6.jpg"/><Relationship Id="rId1" Type="http://schemas.openxmlformats.org/officeDocument/2006/relationships/slideLayout" Target="../slideLayouts/slideLayout7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438987A-0A27-4D2A-959B-E03F4AFCB5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67"/>
            <a:ext cx="9144000" cy="5147367"/>
          </a:xfrm>
          <a:prstGeom prst="rect">
            <a:avLst/>
          </a:prstGeom>
        </p:spPr>
      </p:pic>
      <p:sp>
        <p:nvSpPr>
          <p:cNvPr id="11" name="TextBox 10">
            <a:extLst>
              <a:ext uri="{FF2B5EF4-FFF2-40B4-BE49-F238E27FC236}">
                <a16:creationId xmlns:a16="http://schemas.microsoft.com/office/drawing/2014/main" id="{725C37F6-49A0-42A3-9DA9-EF3A1D413CD4}"/>
              </a:ext>
            </a:extLst>
          </p:cNvPr>
          <p:cNvSpPr txBox="1"/>
          <p:nvPr/>
        </p:nvSpPr>
        <p:spPr>
          <a:xfrm>
            <a:off x="2362200" y="3638550"/>
            <a:ext cx="6370320" cy="523220"/>
          </a:xfrm>
          <a:prstGeom prst="rect">
            <a:avLst/>
          </a:prstGeom>
          <a:noFill/>
        </p:spPr>
        <p:txBody>
          <a:bodyPr wrap="square">
            <a:spAutoFit/>
          </a:bodyPr>
          <a:lstStyle/>
          <a:p>
            <a:r>
              <a:rPr lang="vi-VN" sz="2800" b="1" i="0" dirty="0">
                <a:solidFill>
                  <a:srgbClr val="00B0F0"/>
                </a:solidFill>
                <a:effectLst/>
                <a:latin typeface="Arial" panose="020B0604020202020204" pitchFamily="34" charset="0"/>
              </a:rPr>
              <a:t>CHÚA NHẬT X</a:t>
            </a:r>
            <a:r>
              <a:rPr lang="en-US" sz="2800" b="1" i="0" dirty="0">
                <a:solidFill>
                  <a:srgbClr val="00B0F0"/>
                </a:solidFill>
                <a:effectLst/>
                <a:latin typeface="Arial" panose="020B0604020202020204" pitchFamily="34" charset="0"/>
              </a:rPr>
              <a:t>V</a:t>
            </a:r>
            <a:r>
              <a:rPr lang="vi-VN" sz="2800" b="1" i="0" dirty="0">
                <a:solidFill>
                  <a:srgbClr val="00B0F0"/>
                </a:solidFill>
                <a:effectLst/>
                <a:latin typeface="Arial" panose="020B0604020202020204" pitchFamily="34" charset="0"/>
              </a:rPr>
              <a:t> THƯỜNG NIÊN – C</a:t>
            </a:r>
            <a:endParaRPr lang="en-US" sz="2800" b="1" dirty="0">
              <a:solidFill>
                <a:srgbClr val="00B0F0"/>
              </a:solidFill>
            </a:endParaRPr>
          </a:p>
        </p:txBody>
      </p:sp>
      <p:pic>
        <p:nvPicPr>
          <p:cNvPr id="12" name="Picture 11">
            <a:extLst>
              <a:ext uri="{FF2B5EF4-FFF2-40B4-BE49-F238E27FC236}">
                <a16:creationId xmlns:a16="http://schemas.microsoft.com/office/drawing/2014/main" id="{8AC28C29-B5CF-4324-B8AA-9EC6B0A839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285750"/>
            <a:ext cx="1066800" cy="1066800"/>
          </a:xfrm>
          <a:prstGeom prst="rect">
            <a:avLst/>
          </a:prstGeom>
        </p:spPr>
      </p:pic>
    </p:spTree>
    <p:extLst>
      <p:ext uri="{BB962C8B-B14F-4D97-AF65-F5344CB8AC3E}">
        <p14:creationId xmlns:p14="http://schemas.microsoft.com/office/powerpoint/2010/main" val="26401326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r>
              <a:rPr lang="en-US" sz="6000" b="0" dirty="0">
                <a:solidFill>
                  <a:srgbClr val="FFFF00"/>
                </a:solidFill>
                <a:effectLst/>
                <a:latin typeface="+mj-lt"/>
                <a:cs typeface="Times New Roman" pitchFamily="18" charset="0"/>
              </a:rPr>
              <a:t>KINH TIN KÍNH</a:t>
            </a:r>
          </a:p>
        </p:txBody>
      </p:sp>
    </p:spTree>
    <p:extLst>
      <p:ext uri="{BB962C8B-B14F-4D97-AF65-F5344CB8AC3E}">
        <p14:creationId xmlns:p14="http://schemas.microsoft.com/office/powerpoint/2010/main" val="181779286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0" y="1878596"/>
            <a:ext cx="1828799" cy="3264903"/>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4399" y="209550"/>
            <a:ext cx="2022605" cy="3486150"/>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3000" y="3774757"/>
            <a:ext cx="2743200" cy="1313307"/>
          </a:xfrm>
          <a:prstGeom prst="rect">
            <a:avLst/>
          </a:prstGeom>
        </p:spPr>
      </p:pic>
      <p:sp>
        <p:nvSpPr>
          <p:cNvPr id="7" name="Rectangle 6"/>
          <p:cNvSpPr/>
          <p:nvPr/>
        </p:nvSpPr>
        <p:spPr>
          <a:xfrm>
            <a:off x="2438400" y="2114550"/>
            <a:ext cx="6248400" cy="707886"/>
          </a:xfrm>
          <a:prstGeom prst="rect">
            <a:avLst/>
          </a:prstGeom>
        </p:spPr>
        <p:txBody>
          <a:bodyPr wrap="square">
            <a:spAutoFit/>
          </a:bodyPr>
          <a:lstStyle/>
          <a:p>
            <a:pPr algn="ctr">
              <a:defRPr/>
            </a:pPr>
            <a:r>
              <a:rPr lang="en-US" sz="4000" b="1" dirty="0">
                <a:solidFill>
                  <a:srgbClr val="FFFF00"/>
                </a:solidFill>
                <a:latin typeface="Arial" panose="020B0604020202020204" pitchFamily="34" charset="0"/>
                <a:cs typeface="Arial" panose="020B0604020202020204" pitchFamily="34" charset="0"/>
              </a:rPr>
              <a:t>LỜI NGUYỆN TÍN HỮU</a:t>
            </a:r>
          </a:p>
        </p:txBody>
      </p:sp>
    </p:spTree>
    <p:extLst>
      <p:ext uri="{BB962C8B-B14F-4D97-AF65-F5344CB8AC3E}">
        <p14:creationId xmlns:p14="http://schemas.microsoft.com/office/powerpoint/2010/main" val="41766704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780871"/>
            <a:ext cx="8382000" cy="4019549"/>
          </a:xfrm>
        </p:spPr>
        <p:txBody>
          <a:bodyPr>
            <a:normAutofit fontScale="90000"/>
          </a:bodyPr>
          <a:lstStyle/>
          <a:p>
            <a:pPr algn="just"/>
            <a:r>
              <a:rPr lang="en-US" b="0" i="0" dirty="0">
                <a:solidFill>
                  <a:srgbClr val="333333"/>
                </a:solidFill>
                <a:effectLst/>
                <a:latin typeface="Arial" panose="020B0604020202020204" pitchFamily="34" charset="0"/>
              </a:rPr>
              <a:t> </a:t>
            </a:r>
            <a:r>
              <a:rPr lang="vi-VN" i="0" dirty="0">
                <a:solidFill>
                  <a:schemeClr val="bg1"/>
                </a:solidFill>
                <a:effectLst/>
                <a:latin typeface="Arial" panose="020B0604020202020204" pitchFamily="34" charset="0"/>
              </a:rPr>
              <a:t>Đến như chim sẻ còn kiếm được nhà, và chim nhạn tìm ra tổ ấm, để làm nơi ấp ủ con mình, cạnh bàn thờ Chúa, ôi Chúa thiên binh. Ôi đại vương và Thiên Chúa tôi. Phúc cho những ai trú ngụ nơi nhà Chúa, họ sẽ ca tụng Chúa tới muôn đời.</a:t>
            </a:r>
            <a:endParaRPr lang="vi-VN"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D9F68560-D68F-44CE-911F-84BA0FE54536}"/>
              </a:ext>
            </a:extLst>
          </p:cNvPr>
          <p:cNvSpPr txBox="1"/>
          <p:nvPr/>
        </p:nvSpPr>
        <p:spPr>
          <a:xfrm>
            <a:off x="2362200" y="11430"/>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438987A-0A27-4D2A-959B-E03F4AFCB5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867"/>
            <a:ext cx="9144000" cy="5147367"/>
          </a:xfrm>
          <a:prstGeom prst="rect">
            <a:avLst/>
          </a:prstGeom>
        </p:spPr>
      </p:pic>
      <p:sp>
        <p:nvSpPr>
          <p:cNvPr id="11" name="TextBox 10">
            <a:extLst>
              <a:ext uri="{FF2B5EF4-FFF2-40B4-BE49-F238E27FC236}">
                <a16:creationId xmlns:a16="http://schemas.microsoft.com/office/drawing/2014/main" id="{725C37F6-49A0-42A3-9DA9-EF3A1D413CD4}"/>
              </a:ext>
            </a:extLst>
          </p:cNvPr>
          <p:cNvSpPr txBox="1"/>
          <p:nvPr/>
        </p:nvSpPr>
        <p:spPr>
          <a:xfrm>
            <a:off x="2362200" y="3638550"/>
            <a:ext cx="6370320" cy="523220"/>
          </a:xfrm>
          <a:prstGeom prst="rect">
            <a:avLst/>
          </a:prstGeom>
          <a:noFill/>
        </p:spPr>
        <p:txBody>
          <a:bodyPr wrap="square">
            <a:spAutoFit/>
          </a:bodyPr>
          <a:lstStyle/>
          <a:p>
            <a:r>
              <a:rPr lang="vi-VN" sz="2800" b="1" i="0" dirty="0">
                <a:solidFill>
                  <a:srgbClr val="00B0F0"/>
                </a:solidFill>
                <a:effectLst/>
                <a:latin typeface="Arial" panose="020B0604020202020204" pitchFamily="34" charset="0"/>
              </a:rPr>
              <a:t>CHÚA NHẬT X</a:t>
            </a:r>
            <a:r>
              <a:rPr lang="en-US" sz="2800" b="1" i="0" dirty="0">
                <a:solidFill>
                  <a:srgbClr val="00B0F0"/>
                </a:solidFill>
                <a:effectLst/>
                <a:latin typeface="Arial" panose="020B0604020202020204" pitchFamily="34" charset="0"/>
              </a:rPr>
              <a:t>V</a:t>
            </a:r>
            <a:r>
              <a:rPr lang="vi-VN" sz="2800" b="1" i="0" dirty="0">
                <a:solidFill>
                  <a:srgbClr val="00B0F0"/>
                </a:solidFill>
                <a:effectLst/>
                <a:latin typeface="Arial" panose="020B0604020202020204" pitchFamily="34" charset="0"/>
              </a:rPr>
              <a:t> THƯỜNG NIÊN – C</a:t>
            </a:r>
            <a:endParaRPr lang="en-US" sz="2800" b="1" dirty="0">
              <a:solidFill>
                <a:srgbClr val="00B0F0"/>
              </a:solidFill>
            </a:endParaRPr>
          </a:p>
        </p:txBody>
      </p:sp>
      <p:pic>
        <p:nvPicPr>
          <p:cNvPr id="12" name="Picture 11">
            <a:extLst>
              <a:ext uri="{FF2B5EF4-FFF2-40B4-BE49-F238E27FC236}">
                <a16:creationId xmlns:a16="http://schemas.microsoft.com/office/drawing/2014/main" id="{8AC28C29-B5CF-4324-B8AA-9EC6B0A839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285750"/>
            <a:ext cx="1066800" cy="1066800"/>
          </a:xfrm>
          <a:prstGeom prst="rect">
            <a:avLst/>
          </a:prstGeom>
        </p:spPr>
      </p:pic>
    </p:spTree>
    <p:extLst>
      <p:ext uri="{BB962C8B-B14F-4D97-AF65-F5344CB8AC3E}">
        <p14:creationId xmlns:p14="http://schemas.microsoft.com/office/powerpoint/2010/main" val="11601343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66700" y="971550"/>
            <a:ext cx="8610600" cy="3533783"/>
          </a:xfrm>
        </p:spPr>
        <p:txBody>
          <a:bodyPr>
            <a:normAutofit/>
          </a:bodyPr>
          <a:lstStyle/>
          <a:p>
            <a:pPr algn="just"/>
            <a:r>
              <a:rPr lang="vi-VN" b="1" i="0" dirty="0">
                <a:solidFill>
                  <a:schemeClr val="bg1"/>
                </a:solidFill>
                <a:effectLst/>
                <a:latin typeface="Arial" panose="020B0604020202020204" pitchFamily="34" charset="0"/>
              </a:rPr>
              <a:t>Phần tôi, nhờ công chính, tôi sẽ được nhìn thấy thánh nhan Chúa, tôi sẽ được no thoả khi Chúa tỏ bầy sự vinh quang của Chúa</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0B0AEBA4-5C49-4FF1-A8EA-8BDAA70DCA94}"/>
              </a:ext>
            </a:extLst>
          </p:cNvPr>
          <p:cNvSpPr txBox="1"/>
          <p:nvPr/>
        </p:nvSpPr>
        <p:spPr>
          <a:xfrm>
            <a:off x="2209800" y="209550"/>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a:solidFill>
                  <a:srgbClr val="003399"/>
                </a:solidFill>
                <a:effectLst>
                  <a:outerShdw blurRad="38100" dist="38100" dir="2700000" algn="tl">
                    <a:srgbClr val="000000">
                      <a:alpha val="43137"/>
                    </a:srgbClr>
                  </a:outerShdw>
                </a:effectLst>
                <a:latin typeface="+mj-lt"/>
              </a:rPr>
            </a:br>
            <a:endParaRPr lang="en-US">
              <a:solidFill>
                <a:srgbClr val="003399"/>
              </a:solidFill>
              <a:effectLst>
                <a:outerShdw blurRad="38100" dist="38100" dir="2700000" algn="tl">
                  <a:srgbClr val="000000">
                    <a:alpha val="43137"/>
                  </a:srgbClr>
                </a:outerShdw>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endParaRPr>
          </a:p>
          <a:p>
            <a:pPr eaLnBrk="1" hangingPunct="1">
              <a:lnSpc>
                <a:spcPct val="150000"/>
              </a:lnSpc>
            </a:pPr>
            <a:r>
              <a:rPr lang="en-US" sz="72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rPr>
              <a:t>KINH VINH DANH</a:t>
            </a:r>
            <a:endParaRPr lang="vi-VN" sz="72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endParaRPr>
          </a:p>
        </p:txBody>
      </p:sp>
    </p:spTree>
    <p:extLst>
      <p:ext uri="{BB962C8B-B14F-4D97-AF65-F5344CB8AC3E}">
        <p14:creationId xmlns:p14="http://schemas.microsoft.com/office/powerpoint/2010/main" val="334673239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228600" y="87142"/>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err="1">
                <a:solidFill>
                  <a:schemeClr val="bg1"/>
                </a:solidFill>
                <a:effectLst/>
                <a:latin typeface="Arial" panose="020B0604020202020204" pitchFamily="34" charset="0"/>
              </a:rPr>
              <a:t>Ðnl</a:t>
            </a:r>
            <a:r>
              <a:rPr lang="en-US" sz="4000" b="0" i="0" dirty="0">
                <a:solidFill>
                  <a:schemeClr val="bg1"/>
                </a:solidFill>
                <a:effectLst/>
                <a:latin typeface="Arial" panose="020B0604020202020204" pitchFamily="34" charset="0"/>
              </a:rPr>
              <a:t> 30, 10-14</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199" y="2790703"/>
            <a:ext cx="3962401" cy="2295648"/>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685800" y="806458"/>
            <a:ext cx="8862056" cy="1446550"/>
          </a:xfrm>
          <a:prstGeom prst="rect">
            <a:avLst/>
          </a:prstGeom>
          <a:noFill/>
        </p:spPr>
        <p:txBody>
          <a:bodyPr wrap="square">
            <a:spAutoFit/>
          </a:bodyPr>
          <a:lstStyle/>
          <a:p>
            <a:r>
              <a:rPr lang="vi-VN" sz="4400" b="1" i="1" dirty="0">
                <a:solidFill>
                  <a:schemeClr val="bg1"/>
                </a:solidFill>
                <a:effectLst/>
                <a:latin typeface="Arial" panose="020B0604020202020204" pitchFamily="34" charset="0"/>
              </a:rPr>
              <a:t>“Lời ở sát bên các ngươi, để các ngươi thực thi”.</a:t>
            </a:r>
            <a:endParaRPr lang="en-US" sz="4400" b="1" dirty="0">
              <a:solidFill>
                <a:schemeClr val="bg1"/>
              </a:solidFill>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140972" y="2116166"/>
            <a:ext cx="8862056"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Ðệ</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Nhị</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Luật</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spTree>
    <p:extLst>
      <p:ext uri="{BB962C8B-B14F-4D97-AF65-F5344CB8AC3E}">
        <p14:creationId xmlns:p14="http://schemas.microsoft.com/office/powerpoint/2010/main" val="957959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br>
              <a:rPr lang="en-US" altLang="en-US" sz="7200" b="1" u="sng" dirty="0">
                <a:solidFill>
                  <a:srgbClr val="FFFF00"/>
                </a:solidFill>
                <a:cs typeface="Times New Roman" pitchFamily="18" charset="0"/>
              </a:rPr>
            </a:br>
            <a:br>
              <a:rPr lang="en-US" sz="4000" b="0" i="0" dirty="0">
                <a:solidFill>
                  <a:schemeClr val="bg1"/>
                </a:solidFill>
                <a:effectLst/>
                <a:latin typeface="Arial" panose="020B0604020202020204" pitchFamily="34" charset="0"/>
              </a:rPr>
            </a:br>
            <a:endParaRPr lang="en-US"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3D25AF5F-BBC9-4D18-B8B4-00325B9D79C5}"/>
              </a:ext>
            </a:extLst>
          </p:cNvPr>
          <p:cNvSpPr txBox="1"/>
          <p:nvPr/>
        </p:nvSpPr>
        <p:spPr>
          <a:xfrm>
            <a:off x="2857500" y="209550"/>
            <a:ext cx="3429000" cy="830997"/>
          </a:xfrm>
          <a:prstGeom prst="rect">
            <a:avLst/>
          </a:prstGeom>
          <a:noFill/>
        </p:spPr>
        <p:txBody>
          <a:bodyPr wrap="square" rtlCol="0">
            <a:spAutoFit/>
          </a:bodyPr>
          <a:lstStyle/>
          <a:p>
            <a:pPr algn="ctr"/>
            <a:r>
              <a:rPr lang="en-US" sz="4800" b="1" dirty="0" err="1">
                <a:solidFill>
                  <a:srgbClr val="FFFF00"/>
                </a:solidFill>
                <a:latin typeface="Arial" panose="020B0604020202020204" pitchFamily="34" charset="0"/>
                <a:cs typeface="Arial" panose="020B0604020202020204" pitchFamily="34" charset="0"/>
              </a:rPr>
              <a:t>Đáp</a:t>
            </a:r>
            <a:r>
              <a:rPr lang="en-US" sz="48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5B6911F8-5CF6-4FC3-8A10-83D43FB1CF73}"/>
              </a:ext>
            </a:extLst>
          </p:cNvPr>
          <p:cNvSpPr txBox="1"/>
          <p:nvPr/>
        </p:nvSpPr>
        <p:spPr>
          <a:xfrm>
            <a:off x="1371600" y="1123950"/>
            <a:ext cx="6781800" cy="1323439"/>
          </a:xfrm>
          <a:prstGeom prst="rect">
            <a:avLst/>
          </a:prstGeom>
          <a:noFill/>
        </p:spPr>
        <p:txBody>
          <a:bodyPr wrap="square" rtlCol="0">
            <a:spAutoFit/>
          </a:bodyPr>
          <a:lstStyle/>
          <a:p>
            <a:r>
              <a:rPr lang="de-DE" sz="4000" b="0" i="0" dirty="0">
                <a:solidFill>
                  <a:schemeClr val="bg1"/>
                </a:solidFill>
                <a:effectLst/>
                <a:latin typeface="Arial" panose="020B0604020202020204" pitchFamily="34" charset="0"/>
              </a:rPr>
              <a:t>Tv 68, 14 và 17. 30-31. 33-34. 36ab và 37</a:t>
            </a:r>
            <a:endParaRPr lang="en-US" sz="4000" dirty="0">
              <a:solidFill>
                <a:schemeClr val="bg1"/>
              </a:solidFill>
            </a:endParaRPr>
          </a:p>
        </p:txBody>
      </p:sp>
      <p:sp>
        <p:nvSpPr>
          <p:cNvPr id="5" name="TextBox 4">
            <a:extLst>
              <a:ext uri="{FF2B5EF4-FFF2-40B4-BE49-F238E27FC236}">
                <a16:creationId xmlns:a16="http://schemas.microsoft.com/office/drawing/2014/main" id="{4457F1DD-782D-49AD-A0C0-72F985A85B17}"/>
              </a:ext>
            </a:extLst>
          </p:cNvPr>
          <p:cNvSpPr txBox="1"/>
          <p:nvPr/>
        </p:nvSpPr>
        <p:spPr>
          <a:xfrm>
            <a:off x="445770" y="2343150"/>
            <a:ext cx="8252460" cy="2123658"/>
          </a:xfrm>
          <a:prstGeom prst="rect">
            <a:avLst/>
          </a:prstGeom>
          <a:noFill/>
        </p:spPr>
        <p:txBody>
          <a:bodyPr wrap="square" rtlCol="0">
            <a:spAutoFit/>
          </a:bodyPr>
          <a:lstStyle/>
          <a:p>
            <a:r>
              <a:rPr lang="en-US" sz="4400" b="1" i="0" dirty="0" err="1">
                <a:solidFill>
                  <a:schemeClr val="bg1"/>
                </a:solidFill>
                <a:effectLst/>
                <a:latin typeface="Arial" panose="020B0604020202020204" pitchFamily="34" charset="0"/>
              </a:rPr>
              <a:t>Các</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bạn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khiêm</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cung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các</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bạn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tìm</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kiếm</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lòng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các</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bạn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hãy</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hồi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sinh</a:t>
            </a:r>
            <a:r>
              <a:rPr lang="en-US" sz="4400" b="1" i="0" dirty="0">
                <a:solidFill>
                  <a:schemeClr val="bg1"/>
                </a:solidFill>
                <a:effectLst/>
                <a:latin typeface="Arial" panose="020B0604020202020204" pitchFamily="34" charset="0"/>
              </a:rPr>
              <a:t> (c. 33).</a:t>
            </a:r>
            <a:endParaRPr lang="en-US" sz="4400" b="1" dirty="0">
              <a:solidFill>
                <a:schemeClr val="bg1"/>
              </a:solidFill>
            </a:endParaRPr>
          </a:p>
        </p:txBody>
      </p:sp>
    </p:spTree>
    <p:extLst>
      <p:ext uri="{BB962C8B-B14F-4D97-AF65-F5344CB8AC3E}">
        <p14:creationId xmlns:p14="http://schemas.microsoft.com/office/powerpoint/2010/main" val="1104785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152400" y="83819"/>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2: </a:t>
            </a:r>
            <a:r>
              <a:rPr lang="en-US" sz="4000" b="0" i="0" dirty="0">
                <a:solidFill>
                  <a:schemeClr val="bg1"/>
                </a:solidFill>
                <a:effectLst/>
                <a:latin typeface="Arial" panose="020B0604020202020204" pitchFamily="34" charset="0"/>
              </a:rPr>
              <a:t>Cl 1, 15-20</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9099" y="3398039"/>
            <a:ext cx="4305302" cy="1929963"/>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129547" y="751254"/>
            <a:ext cx="8884905" cy="1446550"/>
          </a:xfrm>
          <a:prstGeom prst="rect">
            <a:avLst/>
          </a:prstGeom>
          <a:noFill/>
        </p:spPr>
        <p:txBody>
          <a:bodyPr wrap="square">
            <a:spAutoFit/>
          </a:bodyPr>
          <a:lstStyle/>
          <a:p>
            <a:r>
              <a:rPr lang="vi-VN" sz="4400" b="1" i="1" dirty="0">
                <a:solidFill>
                  <a:schemeClr val="bg1"/>
                </a:solidFill>
                <a:effectLst/>
                <a:latin typeface="Arial" panose="020B0604020202020204" pitchFamily="34" charset="0"/>
              </a:rPr>
              <a:t>“Mọi vật đã được tạo thành nhờ Người và trong Người”.</a:t>
            </a:r>
            <a:endParaRPr lang="en-US" sz="4400" b="1" dirty="0">
              <a:solidFill>
                <a:schemeClr val="bg1"/>
              </a:solidFill>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304797" y="2110584"/>
            <a:ext cx="8709655" cy="1323439"/>
          </a:xfrm>
          <a:prstGeom prst="rect">
            <a:avLst/>
          </a:prstGeom>
          <a:noFill/>
        </p:spPr>
        <p:txBody>
          <a:bodyPr wrap="square">
            <a:spAutoFit/>
          </a:bodyPr>
          <a:lstStyle/>
          <a:p>
            <a:r>
              <a:rPr lang="vi-VN" sz="4000" b="0" i="0" dirty="0">
                <a:solidFill>
                  <a:schemeClr val="bg1"/>
                </a:solidFill>
                <a:effectLst/>
                <a:latin typeface="Arial" panose="020B0604020202020204" pitchFamily="34" charset="0"/>
              </a:rPr>
              <a:t>Trích thư Thánh Phaolô Tông đồ gửi </a:t>
            </a:r>
            <a:r>
              <a:rPr lang="en-US" sz="4000" b="0" i="0" dirty="0" err="1">
                <a:solidFill>
                  <a:schemeClr val="bg1"/>
                </a:solidFill>
                <a:effectLst/>
                <a:latin typeface="Arial" panose="020B0604020202020204" pitchFamily="34" charset="0"/>
              </a:rPr>
              <a:t>tín</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hữu</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Côlôxê</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spTree>
    <p:extLst>
      <p:ext uri="{BB962C8B-B14F-4D97-AF65-F5344CB8AC3E}">
        <p14:creationId xmlns:p14="http://schemas.microsoft.com/office/powerpoint/2010/main" val="42759488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666750"/>
            <a:ext cx="8534400" cy="3962400"/>
          </a:xfrm>
        </p:spPr>
        <p:txBody>
          <a:bodyPr>
            <a:noAutofit/>
          </a:bodyPr>
          <a:lstStyle/>
          <a:p>
            <a:pPr algn="just"/>
            <a:r>
              <a:rPr lang="en-US" sz="5400" b="1" u="sng" dirty="0">
                <a:solidFill>
                  <a:srgbClr val="FFFF00"/>
                </a:solidFill>
                <a:effectLst/>
                <a:latin typeface="+mj-lt"/>
                <a:cs typeface="Times New Roman" pitchFamily="18" charset="0"/>
              </a:rPr>
              <a:t>Alleluia-alleluia</a:t>
            </a:r>
            <a:r>
              <a:rPr lang="en-US" b="1" u="sng" dirty="0">
                <a:solidFill>
                  <a:srgbClr val="FFFF00"/>
                </a:solidFill>
                <a:effectLst/>
                <a:latin typeface="Arial" panose="020B0604020202020204" pitchFamily="34" charset="0"/>
                <a:cs typeface="Arial" panose="020B0604020202020204" pitchFamily="34" charset="0"/>
              </a:rPr>
              <a:t>:</a:t>
            </a:r>
            <a:r>
              <a:rPr lang="en-US" b="1" dirty="0">
                <a:solidFill>
                  <a:schemeClr val="bg1"/>
                </a:solidFill>
                <a:effectLst/>
                <a:latin typeface="Arial" panose="020B0604020202020204" pitchFamily="34" charset="0"/>
                <a:cs typeface="Arial" panose="020B0604020202020204" pitchFamily="34" charset="0"/>
              </a:rPr>
              <a:t> </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Chúc</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tụng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Ðức</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Vua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Ðấng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nhân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danh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đến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bình</a:t>
            </a:r>
            <a:r>
              <a:rPr lang="en-US" b="1" i="0" dirty="0">
                <a:solidFill>
                  <a:schemeClr val="bg1"/>
                </a:solidFill>
                <a:effectLst/>
                <a:latin typeface="Arial" panose="020B0604020202020204" pitchFamily="34" charset="0"/>
              </a:rPr>
              <a:t> an </a:t>
            </a:r>
            <a:r>
              <a:rPr lang="en-US" b="1" i="0" dirty="0" err="1">
                <a:solidFill>
                  <a:schemeClr val="bg1"/>
                </a:solidFill>
                <a:effectLst/>
                <a:latin typeface="Arial" panose="020B0604020202020204" pitchFamily="34" charset="0"/>
              </a:rPr>
              <a:t>trên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trời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vinh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quang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trên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các</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tầng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trời</a:t>
            </a:r>
            <a:r>
              <a:rPr lang="en-US" b="1" i="0" dirty="0">
                <a:solidFill>
                  <a:schemeClr val="bg1"/>
                </a:solidFill>
                <a:effectLst/>
                <a:latin typeface="Arial" panose="020B0604020202020204" pitchFamily="34" charset="0"/>
              </a:rPr>
              <a:t>. – </a:t>
            </a:r>
            <a:r>
              <a:rPr lang="vi-VN" b="1" i="0" dirty="0">
                <a:solidFill>
                  <a:schemeClr val="bg1"/>
                </a:solidFill>
                <a:effectLst/>
                <a:latin typeface="Arial" panose="020B0604020202020204" pitchFamily="34" charset="0"/>
              </a:rPr>
              <a:t> </a:t>
            </a:r>
            <a:r>
              <a:rPr lang="en-US" b="1" i="0" dirty="0">
                <a:solidFill>
                  <a:schemeClr val="bg1"/>
                </a:solidFill>
                <a:effectLst/>
                <a:latin typeface="Arial" panose="020B0604020202020204" pitchFamily="34" charset="0"/>
              </a:rPr>
              <a:t> </a:t>
            </a:r>
            <a:r>
              <a:rPr lang="en-US" b="1" u="sng" dirty="0">
                <a:solidFill>
                  <a:srgbClr val="FFFF00"/>
                </a:solidFill>
                <a:effectLst/>
                <a:latin typeface="Arial" panose="020B0604020202020204" pitchFamily="34" charset="0"/>
                <a:cs typeface="Arial" panose="020B0604020202020204" pitchFamily="34" charset="0"/>
              </a:rPr>
              <a:t>Alleluia.</a:t>
            </a:r>
          </a:p>
        </p:txBody>
      </p:sp>
      <p:sp>
        <p:nvSpPr>
          <p:cNvPr id="3" name="TextBox 2">
            <a:extLst>
              <a:ext uri="{FF2B5EF4-FFF2-40B4-BE49-F238E27FC236}">
                <a16:creationId xmlns:a16="http://schemas.microsoft.com/office/drawing/2014/main" id="{905E3580-F9C8-47BF-A7D4-10DC39062D72}"/>
              </a:ext>
            </a:extLst>
          </p:cNvPr>
          <p:cNvSpPr txBox="1"/>
          <p:nvPr/>
        </p:nvSpPr>
        <p:spPr>
          <a:xfrm>
            <a:off x="1790700" y="26670"/>
            <a:ext cx="5410200" cy="769441"/>
          </a:xfrm>
          <a:prstGeom prst="rect">
            <a:avLst/>
          </a:prstGeom>
          <a:noFill/>
        </p:spPr>
        <p:txBody>
          <a:bodyPr wrap="square" rtlCol="0">
            <a:spAutoFit/>
          </a:bodyPr>
          <a:lstStyle/>
          <a:p>
            <a:r>
              <a:rPr lang="en-US" sz="4400" b="0" i="0" dirty="0">
                <a:solidFill>
                  <a:srgbClr val="FF0000"/>
                </a:solidFill>
                <a:effectLst/>
                <a:latin typeface="Arial" panose="020B0604020202020204" pitchFamily="34" charset="0"/>
              </a:rPr>
              <a:t>Alleluia: </a:t>
            </a:r>
            <a:r>
              <a:rPr lang="en-US" sz="4400" b="0" i="0" dirty="0">
                <a:solidFill>
                  <a:schemeClr val="bg1"/>
                </a:solidFill>
                <a:effectLst/>
                <a:latin typeface="Arial" panose="020B0604020202020204" pitchFamily="34" charset="0"/>
              </a:rPr>
              <a:t>Lc 19, 38</a:t>
            </a:r>
            <a:endParaRPr lang="en-US" sz="4400" dirty="0">
              <a:solidFill>
                <a:schemeClr val="bg1"/>
              </a:solidFill>
            </a:endParaRPr>
          </a:p>
        </p:txBody>
      </p:sp>
    </p:spTree>
    <p:extLst>
      <p:ext uri="{BB962C8B-B14F-4D97-AF65-F5344CB8AC3E}">
        <p14:creationId xmlns:p14="http://schemas.microsoft.com/office/powerpoint/2010/main" val="27154289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438987A-0A27-4D2A-959B-E03F4AFCB5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67"/>
            <a:ext cx="9144000" cy="5147367"/>
          </a:xfrm>
          <a:prstGeom prst="rect">
            <a:avLst/>
          </a:prstGeom>
        </p:spPr>
      </p:pic>
      <p:sp>
        <p:nvSpPr>
          <p:cNvPr id="11" name="TextBox 10">
            <a:extLst>
              <a:ext uri="{FF2B5EF4-FFF2-40B4-BE49-F238E27FC236}">
                <a16:creationId xmlns:a16="http://schemas.microsoft.com/office/drawing/2014/main" id="{725C37F6-49A0-42A3-9DA9-EF3A1D413CD4}"/>
              </a:ext>
            </a:extLst>
          </p:cNvPr>
          <p:cNvSpPr txBox="1"/>
          <p:nvPr/>
        </p:nvSpPr>
        <p:spPr>
          <a:xfrm>
            <a:off x="3886200" y="3638550"/>
            <a:ext cx="4419600" cy="523220"/>
          </a:xfrm>
          <a:prstGeom prst="rect">
            <a:avLst/>
          </a:prstGeom>
          <a:noFill/>
        </p:spPr>
        <p:txBody>
          <a:bodyPr wrap="square">
            <a:spAutoFit/>
          </a:bodyPr>
          <a:lstStyle/>
          <a:p>
            <a:r>
              <a:rPr lang="en-US" sz="2800" b="1" i="0" dirty="0" err="1">
                <a:solidFill>
                  <a:srgbClr val="00B0F0"/>
                </a:solidFill>
                <a:effectLst/>
                <a:latin typeface="Arial" panose="020B0604020202020204" pitchFamily="34" charset="0"/>
              </a:rPr>
              <a:t>Phúc</a:t>
            </a:r>
            <a:r>
              <a:rPr lang="en-US" sz="2800" b="1" i="0" dirty="0">
                <a:solidFill>
                  <a:srgbClr val="00B0F0"/>
                </a:solidFill>
                <a:effectLst/>
                <a:latin typeface="Arial" panose="020B0604020202020204" pitchFamily="34" charset="0"/>
              </a:rPr>
              <a:t> </a:t>
            </a:r>
            <a:r>
              <a:rPr lang="en-US" sz="2800" b="1" i="0" dirty="0" err="1">
                <a:solidFill>
                  <a:srgbClr val="00B0F0"/>
                </a:solidFill>
                <a:effectLst/>
                <a:latin typeface="Arial" panose="020B0604020202020204" pitchFamily="34" charset="0"/>
              </a:rPr>
              <a:t>Âm</a:t>
            </a:r>
            <a:r>
              <a:rPr lang="en-US" sz="2800" b="1" i="0" dirty="0">
                <a:solidFill>
                  <a:srgbClr val="00B0F0"/>
                </a:solidFill>
                <a:effectLst/>
                <a:latin typeface="Arial" panose="020B0604020202020204" pitchFamily="34" charset="0"/>
              </a:rPr>
              <a:t>: Lc 10, 25-37</a:t>
            </a:r>
            <a:endParaRPr lang="en-US" sz="2800" b="1" dirty="0">
              <a:solidFill>
                <a:srgbClr val="00B0F0"/>
              </a:solidFill>
            </a:endParaRPr>
          </a:p>
        </p:txBody>
      </p:sp>
      <p:pic>
        <p:nvPicPr>
          <p:cNvPr id="12" name="Picture 11">
            <a:extLst>
              <a:ext uri="{FF2B5EF4-FFF2-40B4-BE49-F238E27FC236}">
                <a16:creationId xmlns:a16="http://schemas.microsoft.com/office/drawing/2014/main" id="{8AC28C29-B5CF-4324-B8AA-9EC6B0A839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285750"/>
            <a:ext cx="1066800" cy="1066800"/>
          </a:xfrm>
          <a:prstGeom prst="rect">
            <a:avLst/>
          </a:prstGeom>
        </p:spPr>
      </p:pic>
    </p:spTree>
    <p:extLst>
      <p:ext uri="{BB962C8B-B14F-4D97-AF65-F5344CB8AC3E}">
        <p14:creationId xmlns:p14="http://schemas.microsoft.com/office/powerpoint/2010/main" val="31771518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2183E6E-1422-D2E3-0249-E66D59F5F4D5}"/>
            </a:ext>
          </a:extLst>
        </p:cNvPr>
        <p:cNvGrpSpPr/>
        <p:nvPr/>
      </p:nvGrpSpPr>
      <p:grpSpPr>
        <a:xfrm>
          <a:off x="0" y="0"/>
          <a:ext cx="0" cy="0"/>
          <a:chOff x="0" y="0"/>
          <a:chExt cx="0" cy="0"/>
        </a:xfrm>
      </p:grpSpPr>
      <p:pic>
        <p:nvPicPr>
          <p:cNvPr id="3" name="Picture 2" descr="A person praying with his hands together&#10;&#10;Description automatically generated">
            <a:extLst>
              <a:ext uri="{FF2B5EF4-FFF2-40B4-BE49-F238E27FC236}">
                <a16:creationId xmlns:a16="http://schemas.microsoft.com/office/drawing/2014/main" id="{85AF943B-B4DA-B9FB-E191-596278583F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5314807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8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856</TotalTime>
  <Words>279</Words>
  <Application>Microsoft Office PowerPoint</Application>
  <PresentationFormat>On-screen Show (16:9)</PresentationFormat>
  <Paragraphs>30</Paragraphs>
  <Slides>15</Slides>
  <Notes>5</Notes>
  <HiddenSlides>0</HiddenSlides>
  <MMClips>0</MMClips>
  <ScaleCrop>false</ScaleCrop>
  <HeadingPairs>
    <vt:vector size="6" baseType="variant">
      <vt:variant>
        <vt:lpstr>Fonts Used</vt:lpstr>
      </vt:variant>
      <vt:variant>
        <vt:i4>3</vt:i4>
      </vt:variant>
      <vt:variant>
        <vt:lpstr>Theme</vt:lpstr>
      </vt:variant>
      <vt:variant>
        <vt:i4>8</vt:i4>
      </vt:variant>
      <vt:variant>
        <vt:lpstr>Slide Titles</vt:lpstr>
      </vt:variant>
      <vt:variant>
        <vt:i4>15</vt:i4>
      </vt:variant>
    </vt:vector>
  </HeadingPairs>
  <TitlesOfParts>
    <vt:vector size="26" baseType="lpstr">
      <vt:lpstr>Arial</vt:lpstr>
      <vt:lpstr>Calibri</vt:lpstr>
      <vt:lpstr>UTM American Sans</vt:lpstr>
      <vt:lpstr>Office Theme</vt:lpstr>
      <vt:lpstr>3_Office Theme</vt:lpstr>
      <vt:lpstr>5_Office Theme</vt:lpstr>
      <vt:lpstr>6_Office Theme</vt:lpstr>
      <vt:lpstr>9_Office Theme</vt:lpstr>
      <vt:lpstr>38_Default Design</vt:lpstr>
      <vt:lpstr>10_Office Theme</vt:lpstr>
      <vt:lpstr>7_Office Theme</vt:lpstr>
      <vt:lpstr>PowerPoint Presentation</vt:lpstr>
      <vt:lpstr>Phần tôi, nhờ công chính, tôi sẽ được nhìn thấy thánh nhan Chúa, tôi sẽ được no thoả khi Chúa tỏ bầy sự vinh quang của Chúa</vt:lpstr>
      <vt:lpstr> </vt:lpstr>
      <vt:lpstr>PowerPoint Presentation</vt:lpstr>
      <vt:lpstr>  </vt:lpstr>
      <vt:lpstr>PowerPoint Presentation</vt:lpstr>
      <vt:lpstr>Alleluia-alleluia: – Chúc tụng Ðức Vua, Ðấng nhân danh Chúa mà đến, bình an trên trời và vinh quang trên các tầng trời. –   Alleluia.</vt:lpstr>
      <vt:lpstr>PowerPoint Presentation</vt:lpstr>
      <vt:lpstr>PowerPoint Presentation</vt:lpstr>
      <vt:lpstr>KINH TIN KÍNH</vt:lpstr>
      <vt:lpstr>PowerPoint Presentation</vt:lpstr>
      <vt:lpstr>PowerPoint Presentation</vt:lpstr>
      <vt:lpstr> Đến như chim sẻ còn kiếm được nhà, và chim nhạn tìm ra tổ ấm, để làm nơi ấp ủ con mình, cạnh bàn thờ Chúa, ôi Chúa thiên binh. Ôi đại vương và Thiên Chúa tôi. Phúc cho những ai trú ngụ nơi nhà Chúa, họ sẽ ca tụng Chúa tới muôn đời.</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146</cp:revision>
  <dcterms:created xsi:type="dcterms:W3CDTF">2021-12-05T01:20:54Z</dcterms:created>
  <dcterms:modified xsi:type="dcterms:W3CDTF">2025-07-01T11:00:17Z</dcterms:modified>
</cp:coreProperties>
</file>