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handoutMasterIdLst>
    <p:handoutMasterId r:id="rId16"/>
  </p:handoutMasterIdLst>
  <p:sldIdLst>
    <p:sldId id="274" r:id="rId2"/>
    <p:sldId id="257" r:id="rId3"/>
    <p:sldId id="258" r:id="rId4"/>
    <p:sldId id="260" r:id="rId5"/>
    <p:sldId id="261" r:id="rId6"/>
    <p:sldId id="275" r:id="rId7"/>
    <p:sldId id="327" r:id="rId8"/>
    <p:sldId id="325" r:id="rId9"/>
    <p:sldId id="292" r:id="rId10"/>
    <p:sldId id="284" r:id="rId11"/>
    <p:sldId id="282" r:id="rId12"/>
    <p:sldId id="283" r:id="rId13"/>
    <p:sldId id="328" r:id="rId14"/>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4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7436890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763588"/>
            <a:ext cx="6705600" cy="3771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lvl="0"/>
            <a:fld id="{1F021F4E-B197-4692-8645-753E8A4C6DB3}" type="slidenum">
              <a:rPr lang="en-US" smtClean="0"/>
              <a:t>6</a:t>
            </a:fld>
            <a:endParaRPr lang="en-US"/>
          </a:p>
        </p:txBody>
      </p:sp>
    </p:spTree>
    <p:extLst>
      <p:ext uri="{BB962C8B-B14F-4D97-AF65-F5344CB8AC3E}">
        <p14:creationId xmlns:p14="http://schemas.microsoft.com/office/powerpoint/2010/main" val="27134219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3FC16D3-944E-4A9F-8275-23D318A7A9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7" name="TextBox 6">
            <a:extLst>
              <a:ext uri="{FF2B5EF4-FFF2-40B4-BE49-F238E27FC236}">
                <a16:creationId xmlns:a16="http://schemas.microsoft.com/office/drawing/2014/main" id="{41DBBA7A-A896-498B-B183-AD2230317B87}"/>
              </a:ext>
            </a:extLst>
          </p:cNvPr>
          <p:cNvSpPr txBox="1"/>
          <p:nvPr/>
        </p:nvSpPr>
        <p:spPr>
          <a:xfrm>
            <a:off x="2674926" y="3182316"/>
            <a:ext cx="6299141"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CHÚA NHẬT XX THƯỜNG NIÊN A</a:t>
            </a:r>
            <a:endParaRPr lang="en-US" sz="2800" b="1" dirty="0">
              <a:solidFill>
                <a:srgbClr val="FFFF00"/>
              </a:solidFill>
            </a:endParaRPr>
          </a:p>
        </p:txBody>
      </p:sp>
      <p:pic>
        <p:nvPicPr>
          <p:cNvPr id="10" name="Picture 9">
            <a:extLst>
              <a:ext uri="{FF2B5EF4-FFF2-40B4-BE49-F238E27FC236}">
                <a16:creationId xmlns:a16="http://schemas.microsoft.com/office/drawing/2014/main" id="{735C474F-337D-4D61-A843-2D0D17E2B4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2097" y="337382"/>
            <a:ext cx="1103000" cy="1103000"/>
          </a:xfrm>
          <a:prstGeom prst="rect">
            <a:avLst/>
          </a:prstGeom>
        </p:spPr>
      </p:pic>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D1D2B8-41DE-4597-A977-6FAD641A8BC5}"/>
              </a:ext>
            </a:extLst>
          </p:cNvPr>
          <p:cNvSpPr/>
          <p:nvPr/>
        </p:nvSpPr>
        <p:spPr>
          <a:xfrm>
            <a:off x="2438400" y="2114550"/>
            <a:ext cx="6248400" cy="707886"/>
          </a:xfrm>
          <a:prstGeom prst="rect">
            <a:avLst/>
          </a:prstGeom>
        </p:spPr>
        <p:txBody>
          <a:bodyPr wrap="square">
            <a:spAutoFit/>
          </a:bodyPr>
          <a:lstStyle/>
          <a:p>
            <a:pPr algn="ctr">
              <a:defRPr/>
            </a:pPr>
            <a:r>
              <a:rPr lang="en-US" sz="4000" b="1" dirty="0">
                <a:solidFill>
                  <a:srgbClr val="FFFF00"/>
                </a:solidFill>
                <a:latin typeface="Arial" panose="020B0604020202020204" pitchFamily="34" charset="0"/>
                <a:cs typeface="Arial" panose="020B0604020202020204" pitchFamily="34" charset="0"/>
              </a:rPr>
              <a:t>LỜI NGUYỆN TÍN HỮU</a:t>
            </a:r>
          </a:p>
        </p:txBody>
      </p:sp>
      <p:pic>
        <p:nvPicPr>
          <p:cNvPr id="3" name="Picture 2">
            <a:extLst>
              <a:ext uri="{FF2B5EF4-FFF2-40B4-BE49-F238E27FC236}">
                <a16:creationId xmlns:a16="http://schemas.microsoft.com/office/drawing/2014/main" id="{FFCA340E-9EEB-471A-9B11-1E3886AEF03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4399" y="209550"/>
            <a:ext cx="2022605" cy="3486150"/>
          </a:xfrm>
          <a:prstGeom prst="rect">
            <a:avLst/>
          </a:prstGeom>
        </p:spPr>
      </p:pic>
      <p:pic>
        <p:nvPicPr>
          <p:cNvPr id="5" name="Picture 4">
            <a:extLst>
              <a:ext uri="{FF2B5EF4-FFF2-40B4-BE49-F238E27FC236}">
                <a16:creationId xmlns:a16="http://schemas.microsoft.com/office/drawing/2014/main" id="{7A81A6EB-F194-40CB-8DCD-C51936976EE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0" y="1878596"/>
            <a:ext cx="1828799" cy="3264903"/>
          </a:xfrm>
          <a:prstGeom prst="rect">
            <a:avLst/>
          </a:prstGeom>
        </p:spPr>
      </p:pic>
      <p:pic>
        <p:nvPicPr>
          <p:cNvPr id="6" name="Picture 5">
            <a:extLst>
              <a:ext uri="{FF2B5EF4-FFF2-40B4-BE49-F238E27FC236}">
                <a16:creationId xmlns:a16="http://schemas.microsoft.com/office/drawing/2014/main" id="{DD56B83D-A68C-4D8F-8389-803FA7056DA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43000" y="3774757"/>
            <a:ext cx="2743200" cy="1313307"/>
          </a:xfrm>
          <a:prstGeom prst="rect">
            <a:avLst/>
          </a:prstGeom>
        </p:spPr>
      </p:pic>
    </p:spTree>
    <p:extLst>
      <p:ext uri="{BB962C8B-B14F-4D97-AF65-F5344CB8AC3E}">
        <p14:creationId xmlns:p14="http://schemas.microsoft.com/office/powerpoint/2010/main" val="21079856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599" y="306655"/>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441014" y="1509921"/>
            <a:ext cx="8261969" cy="1446550"/>
          </a:xfrm>
          <a:prstGeom prst="rect">
            <a:avLst/>
          </a:prstGeom>
          <a:noFill/>
        </p:spPr>
        <p:txBody>
          <a:bodyPr wrap="square">
            <a:spAutoFit/>
          </a:bodyPr>
          <a:lstStyle/>
          <a:p>
            <a:pPr algn="just"/>
            <a:r>
              <a:rPr lang="vi-VN" sz="4400" b="1" i="0" dirty="0">
                <a:solidFill>
                  <a:schemeClr val="bg1"/>
                </a:solidFill>
                <a:effectLst/>
                <a:latin typeface="Helvetica Neue"/>
              </a:rPr>
              <a:t>Chúa rộng lượng từ bi, và Chúa rất giàu ơn cứu độ.</a:t>
            </a:r>
            <a:endParaRPr lang="en-US" sz="4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214290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3FC16D3-944E-4A9F-8275-23D318A7A9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7" name="TextBox 6">
            <a:extLst>
              <a:ext uri="{FF2B5EF4-FFF2-40B4-BE49-F238E27FC236}">
                <a16:creationId xmlns:a16="http://schemas.microsoft.com/office/drawing/2014/main" id="{41DBBA7A-A896-498B-B183-AD2230317B87}"/>
              </a:ext>
            </a:extLst>
          </p:cNvPr>
          <p:cNvSpPr txBox="1"/>
          <p:nvPr/>
        </p:nvSpPr>
        <p:spPr>
          <a:xfrm>
            <a:off x="2674926" y="3182316"/>
            <a:ext cx="6299141"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CHÚA NHẬT XX THƯỜNG NIÊN A</a:t>
            </a:r>
            <a:endParaRPr lang="en-US" sz="2800" b="1" dirty="0">
              <a:solidFill>
                <a:srgbClr val="FFFF00"/>
              </a:solidFill>
            </a:endParaRPr>
          </a:p>
        </p:txBody>
      </p:sp>
      <p:pic>
        <p:nvPicPr>
          <p:cNvPr id="10" name="Picture 9">
            <a:extLst>
              <a:ext uri="{FF2B5EF4-FFF2-40B4-BE49-F238E27FC236}">
                <a16:creationId xmlns:a16="http://schemas.microsoft.com/office/drawing/2014/main" id="{735C474F-337D-4D61-A843-2D0D17E2B4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2097" y="337382"/>
            <a:ext cx="1103000" cy="1103000"/>
          </a:xfrm>
          <a:prstGeom prst="rect">
            <a:avLst/>
          </a:prstGeom>
        </p:spPr>
      </p:pic>
    </p:spTree>
    <p:extLst>
      <p:ext uri="{BB962C8B-B14F-4D97-AF65-F5344CB8AC3E}">
        <p14:creationId xmlns:p14="http://schemas.microsoft.com/office/powerpoint/2010/main" val="1546043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59280" y="675076"/>
            <a:ext cx="8625439" cy="4401205"/>
          </a:xfrm>
          <a:prstGeom prst="rect">
            <a:avLst/>
          </a:prstGeom>
          <a:noFill/>
          <a:ln>
            <a:noFill/>
            <a:prstDash val="solid"/>
          </a:ln>
        </p:spPr>
        <p:txBody>
          <a:bodyPr vert="horz" wrap="square" lIns="91440" tIns="45720" rIns="91440" bIns="45720" anchor="t" anchorCtr="0" compatLnSpc="1">
            <a:spAutoFit/>
          </a:bodyPr>
          <a:lstStyle/>
          <a:p>
            <a:pPr algn="just"/>
            <a:r>
              <a:rPr lang="en-US" sz="40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rPr>
              <a:t> </a:t>
            </a:r>
            <a:r>
              <a:rPr lang="vi-VN" sz="4000" b="1" i="0" dirty="0">
                <a:solidFill>
                  <a:schemeClr val="bg1"/>
                </a:solidFill>
                <a:effectLst/>
                <a:latin typeface="Helvetica Neue"/>
              </a:rPr>
              <a:t>Lạy Chúa là khiên thuẫn của chúng tôi, xin hãy trông xem, hãy nhìn tới dung mạo người được Chúa tấn phong. Thực một ngày sống trong hành lang nhà Chúa, đáng quí hơn ngàn ngày ở nơi đâu khác.</a:t>
            </a:r>
            <a:endParaRPr lang="en-US" sz="40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658908" y="58164"/>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72828" y="770751"/>
            <a:ext cx="8998344" cy="1446550"/>
          </a:xfrm>
          <a:prstGeom prst="rect">
            <a:avLst/>
          </a:prstGeom>
          <a:noFill/>
          <a:ln>
            <a:noFill/>
            <a:prstDash val="solid"/>
          </a:ln>
        </p:spPr>
        <p:txBody>
          <a:bodyPr vert="horz" wrap="square" lIns="91440" tIns="45720" rIns="91440" bIns="45720" anchor="t" anchorCtr="0" compatLnSpc="1">
            <a:spAutoFit/>
          </a:bodyPr>
          <a:lstStyle/>
          <a:p>
            <a:pPr marL="0" marR="0" lvl="0" indent="0" algn="l"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1" i="1" dirty="0">
                <a:solidFill>
                  <a:schemeClr val="bg1"/>
                </a:solidFill>
                <a:effectLst/>
                <a:latin typeface="Helvetica Neue"/>
              </a:rPr>
              <a:t>"Ta </a:t>
            </a:r>
            <a:r>
              <a:rPr lang="en-US" sz="4400" b="1" i="1" dirty="0" err="1">
                <a:solidFill>
                  <a:schemeClr val="bg1"/>
                </a:solidFill>
                <a:effectLst/>
                <a:latin typeface="Helvetica Neue"/>
              </a:rPr>
              <a:t>sẽ</a:t>
            </a:r>
            <a:r>
              <a:rPr lang="en-US" sz="4400" b="1" i="1" dirty="0">
                <a:solidFill>
                  <a:schemeClr val="bg1"/>
                </a:solidFill>
                <a:effectLst/>
                <a:latin typeface="Helvetica Neue"/>
              </a:rPr>
              <a:t> </a:t>
            </a:r>
            <a:r>
              <a:rPr lang="en-US" sz="4400" b="1" i="1" dirty="0" err="1">
                <a:solidFill>
                  <a:schemeClr val="bg1"/>
                </a:solidFill>
                <a:effectLst/>
                <a:latin typeface="Helvetica Neue"/>
              </a:rPr>
              <a:t>dẫn</a:t>
            </a:r>
            <a:r>
              <a:rPr lang="en-US" sz="4400" b="1" i="1" dirty="0">
                <a:solidFill>
                  <a:schemeClr val="bg1"/>
                </a:solidFill>
                <a:effectLst/>
                <a:latin typeface="Helvetica Neue"/>
              </a:rPr>
              <a:t> con </a:t>
            </a:r>
            <a:r>
              <a:rPr lang="en-US" sz="4400" b="1" i="1" dirty="0" err="1">
                <a:solidFill>
                  <a:schemeClr val="bg1"/>
                </a:solidFill>
                <a:effectLst/>
                <a:latin typeface="Helvetica Neue"/>
              </a:rPr>
              <a:t>cái</a:t>
            </a:r>
            <a:r>
              <a:rPr lang="en-US" sz="4400" b="1" i="1" dirty="0">
                <a:solidFill>
                  <a:schemeClr val="bg1"/>
                </a:solidFill>
                <a:effectLst/>
                <a:latin typeface="Helvetica Neue"/>
              </a:rPr>
              <a:t> Ta </a:t>
            </a:r>
            <a:r>
              <a:rPr lang="en-US" sz="4400" b="1" i="1" dirty="0" err="1">
                <a:solidFill>
                  <a:schemeClr val="bg1"/>
                </a:solidFill>
                <a:effectLst/>
                <a:latin typeface="Helvetica Neue"/>
              </a:rPr>
              <a:t>lên</a:t>
            </a:r>
            <a:r>
              <a:rPr lang="en-US" sz="4400" b="1" i="1" dirty="0">
                <a:solidFill>
                  <a:schemeClr val="bg1"/>
                </a:solidFill>
                <a:effectLst/>
                <a:latin typeface="Helvetica Neue"/>
              </a:rPr>
              <a:t> </a:t>
            </a:r>
            <a:r>
              <a:rPr lang="en-US" sz="4400" b="1" i="1" dirty="0" err="1">
                <a:solidFill>
                  <a:schemeClr val="bg1"/>
                </a:solidFill>
                <a:effectLst/>
                <a:latin typeface="Helvetica Neue"/>
              </a:rPr>
              <a:t>núi</a:t>
            </a:r>
            <a:r>
              <a:rPr lang="en-US" sz="4400" b="1" i="1" dirty="0">
                <a:solidFill>
                  <a:schemeClr val="bg1"/>
                </a:solidFill>
                <a:effectLst/>
                <a:latin typeface="Helvetica Neue"/>
              </a:rPr>
              <a:t> </a:t>
            </a:r>
            <a:r>
              <a:rPr lang="en-US" sz="4400" b="1" i="1" dirty="0" err="1">
                <a:solidFill>
                  <a:schemeClr val="bg1"/>
                </a:solidFill>
                <a:effectLst/>
                <a:latin typeface="Helvetica Neue"/>
              </a:rPr>
              <a:t>thánh</a:t>
            </a:r>
            <a:r>
              <a:rPr lang="en-US" sz="4400" b="1" i="1" dirty="0">
                <a:solidFill>
                  <a:schemeClr val="bg1"/>
                </a:solidFill>
                <a:effectLst/>
                <a:latin typeface="Helvetica Neue"/>
              </a:rPr>
              <a:t>".</a:t>
            </a:r>
            <a:endParaRPr lang="en-US" sz="4400" b="1" i="0" u="none" strike="noStrike" kern="1200" cap="none" spc="0" baseline="0" dirty="0">
              <a:solidFill>
                <a:schemeClr val="bg1"/>
              </a:solidFill>
              <a:uFillTx/>
              <a:latin typeface="Calibri"/>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0" y="151878"/>
            <a:ext cx="9071172"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33333"/>
                </a:solidFill>
                <a:effectLst/>
                <a:latin typeface="Arial" panose="020B0604020202020204" pitchFamily="34" charset="0"/>
              </a:rPr>
              <a:t> </a:t>
            </a:r>
            <a:r>
              <a:rPr lang="en-US" sz="4000" b="0" i="0" dirty="0">
                <a:solidFill>
                  <a:schemeClr val="bg1"/>
                </a:solidFill>
                <a:effectLst/>
                <a:latin typeface="Roboto" panose="02000000000000000000" pitchFamily="2" charset="0"/>
              </a:rPr>
              <a:t> </a:t>
            </a:r>
            <a:r>
              <a:rPr lang="en-US" sz="4000" b="0" i="0" dirty="0">
                <a:solidFill>
                  <a:schemeClr val="bg1"/>
                </a:solidFill>
                <a:effectLst/>
                <a:latin typeface="Arial" panose="020B0604020202020204" pitchFamily="34" charset="0"/>
              </a:rPr>
              <a:t> </a:t>
            </a:r>
            <a:r>
              <a:rPr lang="en-US" sz="4000" b="0" i="0" dirty="0">
                <a:solidFill>
                  <a:schemeClr val="bg1"/>
                </a:solidFill>
                <a:effectLst/>
                <a:latin typeface="Helvetica Neue"/>
              </a:rPr>
              <a:t>Is 56, 1. 6-7</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72828" y="2068644"/>
            <a:ext cx="8804135" cy="707886"/>
          </a:xfrm>
          <a:prstGeom prst="rect">
            <a:avLst/>
          </a:prstGeom>
          <a:noFill/>
        </p:spPr>
        <p:txBody>
          <a:bodyPr wrap="square">
            <a:spAutoFit/>
          </a:bodyPr>
          <a:lstStyle/>
          <a:p>
            <a:r>
              <a:rPr lang="en-US" sz="4000" b="0" i="0" dirty="0" err="1">
                <a:solidFill>
                  <a:schemeClr val="bg1"/>
                </a:solidFill>
                <a:effectLst/>
                <a:latin typeface="Helvetica Neue"/>
              </a:rPr>
              <a:t>Trích</a:t>
            </a:r>
            <a:r>
              <a:rPr lang="en-US" sz="4000" b="0" i="0" dirty="0">
                <a:solidFill>
                  <a:schemeClr val="bg1"/>
                </a:solidFill>
                <a:effectLst/>
                <a:latin typeface="Helvetica Neue"/>
              </a:rPr>
              <a:t> </a:t>
            </a:r>
            <a:r>
              <a:rPr lang="en-US" sz="4000" b="0" i="0" dirty="0" err="1">
                <a:solidFill>
                  <a:schemeClr val="bg1"/>
                </a:solidFill>
                <a:effectLst/>
                <a:latin typeface="Helvetica Neue"/>
              </a:rPr>
              <a:t>sách</a:t>
            </a:r>
            <a:r>
              <a:rPr lang="en-US" sz="4000" b="0" i="0" dirty="0">
                <a:solidFill>
                  <a:schemeClr val="bg1"/>
                </a:solidFill>
                <a:effectLst/>
                <a:latin typeface="Helvetica Neue"/>
              </a:rPr>
              <a:t> </a:t>
            </a:r>
            <a:r>
              <a:rPr lang="en-US" sz="4000" b="0" i="0" dirty="0" err="1">
                <a:solidFill>
                  <a:schemeClr val="bg1"/>
                </a:solidFill>
                <a:effectLst/>
                <a:latin typeface="Helvetica Neue"/>
              </a:rPr>
              <a:t>Tiên</a:t>
            </a:r>
            <a:r>
              <a:rPr lang="en-US" sz="4000" b="0" i="0" dirty="0">
                <a:solidFill>
                  <a:schemeClr val="bg1"/>
                </a:solidFill>
                <a:effectLst/>
                <a:latin typeface="Helvetica Neue"/>
              </a:rPr>
              <a:t> tri </a:t>
            </a:r>
            <a:r>
              <a:rPr lang="en-US" sz="4000" b="0" i="0" dirty="0" err="1">
                <a:solidFill>
                  <a:schemeClr val="bg1"/>
                </a:solidFill>
                <a:effectLst/>
                <a:latin typeface="Helvetica Neue"/>
              </a:rPr>
              <a:t>Isaia</a:t>
            </a:r>
            <a:r>
              <a:rPr lang="en-US" sz="4000" b="0" i="0" dirty="0">
                <a:solidFill>
                  <a:schemeClr val="bg1"/>
                </a:solidFill>
                <a:effectLst/>
                <a:latin typeface="Helvetica Neue"/>
              </a:rPr>
              <a:t>.</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10160" y="2836174"/>
            <a:ext cx="4604368" cy="2483092"/>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612707" y="1715547"/>
            <a:ext cx="8063344" cy="2123658"/>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400" b="1" i="0" dirty="0" err="1">
                <a:solidFill>
                  <a:schemeClr val="bg1"/>
                </a:solidFill>
                <a:effectLst/>
                <a:latin typeface="Arial" panose="020B0604020202020204" pitchFamily="34" charset="0"/>
              </a:rPr>
              <a:t>Ðáp</a:t>
            </a:r>
            <a:r>
              <a:rPr lang="en-US" sz="4400" b="1" i="0" dirty="0">
                <a:solidFill>
                  <a:schemeClr val="bg1"/>
                </a:solidFill>
                <a:effectLst/>
                <a:latin typeface="Arial" panose="020B0604020202020204" pitchFamily="34" charset="0"/>
              </a:rPr>
              <a:t>: </a:t>
            </a:r>
            <a:r>
              <a:rPr lang="vi-VN" sz="4400" b="1" i="0" dirty="0">
                <a:solidFill>
                  <a:schemeClr val="bg1"/>
                </a:solidFill>
                <a:effectLst/>
                <a:latin typeface="Helvetica Neue"/>
              </a:rPr>
              <a:t>Chư dân hãy ca tụng Ngài! Thân lạy Chúa, hết thảy chư dân hãy ca tụng Ngài </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201837" y="980203"/>
            <a:ext cx="8942163" cy="646331"/>
          </a:xfrm>
          <a:prstGeom prst="rect">
            <a:avLst/>
          </a:prstGeom>
          <a:noFill/>
        </p:spPr>
        <p:txBody>
          <a:bodyPr wrap="square">
            <a:spAutoFit/>
          </a:bodyPr>
          <a:lstStyle/>
          <a:p>
            <a:pPr algn="ctr"/>
            <a:r>
              <a:rPr lang="da-DK" sz="3600" b="0" i="0" dirty="0">
                <a:solidFill>
                  <a:schemeClr val="bg1"/>
                </a:solidFill>
                <a:effectLst/>
                <a:latin typeface="Helvetica Neue"/>
              </a:rPr>
              <a:t>Tv 66, 2-3. 5. 6 và 8</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6">
    <p:spTree>
      <p:nvGrpSpPr>
        <p:cNvPr id="1" name=""/>
        <p:cNvGrpSpPr/>
        <p:nvPr/>
      </p:nvGrpSpPr>
      <p:grpSpPr>
        <a:xfrm>
          <a:off x="0" y="0"/>
          <a:ext cx="0" cy="0"/>
          <a:chOff x="0" y="0"/>
          <a:chExt cx="0" cy="0"/>
        </a:xfrm>
      </p:grpSpPr>
      <p:sp>
        <p:nvSpPr>
          <p:cNvPr id="2" name="Rectangle 2"/>
          <p:cNvSpPr/>
          <p:nvPr/>
        </p:nvSpPr>
        <p:spPr>
          <a:xfrm>
            <a:off x="242613" y="745659"/>
            <a:ext cx="8658774" cy="2123658"/>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400" b="1" i="1" dirty="0">
                <a:solidFill>
                  <a:schemeClr val="bg1"/>
                </a:solidFill>
                <a:effectLst/>
                <a:latin typeface="Helvetica Neue"/>
              </a:rPr>
              <a:t>"Thiên Chúa ban ơn và kêu gọi Israel, thì Người không hề hối tiếc".</a:t>
            </a:r>
            <a:endParaRPr lang="en-US" sz="44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endParaRPr>
          </a:p>
        </p:txBody>
      </p:sp>
      <p:sp>
        <p:nvSpPr>
          <p:cNvPr id="4" name="TextBox 3">
            <a:extLst>
              <a:ext uri="{FF2B5EF4-FFF2-40B4-BE49-F238E27FC236}">
                <a16:creationId xmlns:a16="http://schemas.microsoft.com/office/drawing/2014/main" id="{74896393-084D-4B4E-A270-99CEF18D03A3}"/>
              </a:ext>
            </a:extLst>
          </p:cNvPr>
          <p:cNvSpPr txBox="1"/>
          <p:nvPr/>
        </p:nvSpPr>
        <p:spPr>
          <a:xfrm>
            <a:off x="-145933" y="157586"/>
            <a:ext cx="8678372"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2: </a:t>
            </a:r>
            <a:r>
              <a:rPr lang="en-US" sz="4000" b="0" i="0" dirty="0">
                <a:solidFill>
                  <a:schemeClr val="bg1"/>
                </a:solidFill>
                <a:effectLst/>
                <a:latin typeface="Helvetica Neue"/>
              </a:rPr>
              <a:t>Rm 11, 13-15. 29-32</a:t>
            </a:r>
            <a:endParaRPr lang="en-US" sz="4000" dirty="0">
              <a:solidFill>
                <a:schemeClr val="bg1"/>
              </a:solidFill>
            </a:endParaRPr>
          </a:p>
        </p:txBody>
      </p:sp>
      <p:pic>
        <p:nvPicPr>
          <p:cNvPr id="5" name="Picture 4">
            <a:extLst>
              <a:ext uri="{FF2B5EF4-FFF2-40B4-BE49-F238E27FC236}">
                <a16:creationId xmlns:a16="http://schemas.microsoft.com/office/drawing/2014/main" id="{7022D72C-AB6E-499E-B488-37CE59C98FA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19042" y="3568589"/>
            <a:ext cx="3482345" cy="1791890"/>
          </a:xfrm>
          <a:prstGeom prst="rect">
            <a:avLst/>
          </a:prstGeom>
        </p:spPr>
      </p:pic>
      <p:sp>
        <p:nvSpPr>
          <p:cNvPr id="7" name="TextBox 6">
            <a:extLst>
              <a:ext uri="{FF2B5EF4-FFF2-40B4-BE49-F238E27FC236}">
                <a16:creationId xmlns:a16="http://schemas.microsoft.com/office/drawing/2014/main" id="{73ECAEC9-9C65-4697-BC31-89BECEE643A7}"/>
              </a:ext>
            </a:extLst>
          </p:cNvPr>
          <p:cNvSpPr txBox="1"/>
          <p:nvPr/>
        </p:nvSpPr>
        <p:spPr>
          <a:xfrm>
            <a:off x="242613" y="2753610"/>
            <a:ext cx="8172955" cy="1323439"/>
          </a:xfrm>
          <a:prstGeom prst="rect">
            <a:avLst/>
          </a:prstGeom>
          <a:noFill/>
        </p:spPr>
        <p:txBody>
          <a:bodyPr wrap="square">
            <a:spAutoFit/>
          </a:bodyPr>
          <a:lstStyle/>
          <a:p>
            <a:r>
              <a:rPr lang="vi-VN" sz="4000" b="0" i="0" dirty="0">
                <a:solidFill>
                  <a:schemeClr val="bg1"/>
                </a:solidFill>
                <a:effectLst/>
                <a:latin typeface="Arial" panose="020B0604020202020204" pitchFamily="34" charset="0"/>
              </a:rPr>
              <a:t>Trích thư Thánh Phaolô Tông đồ gửi tín hữu Rôma.</a:t>
            </a:r>
            <a:endParaRPr lang="en-US" sz="4000"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med">
    <p:zoom/>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867473" y="7947"/>
            <a:ext cx="7568949"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 </a:t>
            </a:r>
            <a:r>
              <a:rPr lang="en-US" sz="4400" b="0" i="0" dirty="0">
                <a:solidFill>
                  <a:schemeClr val="bg1"/>
                </a:solidFill>
                <a:effectLst/>
                <a:latin typeface="Helvetica Neue"/>
              </a:rPr>
              <a:t>Ga 14, 23</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04800" y="694229"/>
            <a:ext cx="8534400" cy="3285704"/>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t>
            </a:r>
            <a:r>
              <a:rPr lang="en-US" sz="4400" u="sng" dirty="0">
                <a:solidFill>
                  <a:srgbClr val="FFFF00"/>
                </a:solidFill>
                <a:latin typeface="+mn-lt"/>
                <a:cs typeface="Times New Roman" pitchFamily="18" charset="0"/>
              </a:rPr>
              <a:t>a:</a:t>
            </a:r>
            <a:r>
              <a:rPr lang="vi-VN" sz="4400" i="0" dirty="0">
                <a:solidFill>
                  <a:srgbClr val="FFFF00"/>
                </a:solidFill>
                <a:latin typeface="+mn-lt"/>
              </a:rPr>
              <a:t> </a:t>
            </a:r>
            <a:r>
              <a:rPr lang="vi-VN" sz="4400" i="0" dirty="0">
                <a:solidFill>
                  <a:schemeClr val="bg1"/>
                </a:solidFill>
                <a:effectLst/>
                <a:latin typeface="Arial" panose="020B0604020202020204" pitchFamily="34" charset="0"/>
              </a:rPr>
              <a:t>  – </a:t>
            </a:r>
            <a:r>
              <a:rPr lang="vi-VN" sz="4400" i="0" dirty="0">
                <a:solidFill>
                  <a:schemeClr val="bg1"/>
                </a:solidFill>
                <a:effectLst/>
                <a:latin typeface="Helvetica Neue"/>
              </a:rPr>
              <a:t>Chúa phán: "Nếu ai yêu mến Thầy, thì sẽ giữ lời Thầy và Cha Thầy sẽ yêu mến người ấy, và Chúng Ta sẽ đến và ở trong người ấy"</a:t>
            </a:r>
            <a:r>
              <a:rPr lang="vi-VN" sz="4400" b="0" i="0" dirty="0">
                <a:solidFill>
                  <a:srgbClr val="333333"/>
                </a:solidFill>
                <a:effectLst/>
                <a:latin typeface="Helvetica Neue"/>
              </a:rPr>
              <a:t>.</a:t>
            </a:r>
            <a:r>
              <a:rPr lang="vi-VN" sz="4400" i="0" dirty="0">
                <a:solidFill>
                  <a:schemeClr val="bg1"/>
                </a:solidFill>
                <a:effectLst/>
                <a:latin typeface="Arial" panose="020B0604020202020204" pitchFamily="34" charset="0"/>
              </a:rPr>
              <a:t>–</a:t>
            </a:r>
            <a:r>
              <a:rPr lang="en-US" sz="4400" i="0" dirty="0">
                <a:solidFill>
                  <a:schemeClr val="bg1"/>
                </a:solidFill>
                <a:effectLst/>
                <a:latin typeface="Arial" panose="020B0604020202020204" pitchFamily="34" charset="0"/>
              </a:rPr>
              <a:t>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3FC16D3-944E-4A9F-8275-23D318A7A9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7" name="TextBox 6">
            <a:extLst>
              <a:ext uri="{FF2B5EF4-FFF2-40B4-BE49-F238E27FC236}">
                <a16:creationId xmlns:a16="http://schemas.microsoft.com/office/drawing/2014/main" id="{41DBBA7A-A896-498B-B183-AD2230317B87}"/>
              </a:ext>
            </a:extLst>
          </p:cNvPr>
          <p:cNvSpPr txBox="1"/>
          <p:nvPr/>
        </p:nvSpPr>
        <p:spPr>
          <a:xfrm>
            <a:off x="3500315" y="3149948"/>
            <a:ext cx="5449478" cy="646331"/>
          </a:xfrm>
          <a:prstGeom prst="rect">
            <a:avLst/>
          </a:prstGeom>
          <a:noFill/>
        </p:spPr>
        <p:txBody>
          <a:bodyPr wrap="square">
            <a:spAutoFit/>
          </a:bodyPr>
          <a:lstStyle/>
          <a:p>
            <a:r>
              <a:rPr lang="en-US" sz="3600" b="1" i="0" dirty="0" err="1">
                <a:solidFill>
                  <a:srgbClr val="FFFF00"/>
                </a:solidFill>
                <a:effectLst/>
                <a:latin typeface="Helvetica Neue"/>
              </a:rPr>
              <a:t>Phúc</a:t>
            </a:r>
            <a:r>
              <a:rPr lang="en-US" sz="3600" b="1" i="0" dirty="0">
                <a:solidFill>
                  <a:srgbClr val="FFFF00"/>
                </a:solidFill>
                <a:effectLst/>
                <a:latin typeface="Helvetica Neue"/>
              </a:rPr>
              <a:t> </a:t>
            </a:r>
            <a:r>
              <a:rPr lang="en-US" sz="3600" b="1" i="0" dirty="0" err="1">
                <a:solidFill>
                  <a:srgbClr val="FFFF00"/>
                </a:solidFill>
                <a:effectLst/>
                <a:latin typeface="Helvetica Neue"/>
              </a:rPr>
              <a:t>Âm</a:t>
            </a:r>
            <a:r>
              <a:rPr lang="en-US" sz="3600" b="1" i="0" dirty="0">
                <a:solidFill>
                  <a:srgbClr val="FFFF00"/>
                </a:solidFill>
                <a:effectLst/>
                <a:latin typeface="Helvetica Neue"/>
              </a:rPr>
              <a:t>: Mt 15, 21-28</a:t>
            </a:r>
            <a:endParaRPr lang="en-US" sz="3600" b="1" dirty="0">
              <a:solidFill>
                <a:srgbClr val="FFFF00"/>
              </a:solidFill>
            </a:endParaRPr>
          </a:p>
        </p:txBody>
      </p:sp>
      <p:pic>
        <p:nvPicPr>
          <p:cNvPr id="10" name="Picture 9">
            <a:extLst>
              <a:ext uri="{FF2B5EF4-FFF2-40B4-BE49-F238E27FC236}">
                <a16:creationId xmlns:a16="http://schemas.microsoft.com/office/drawing/2014/main" id="{735C474F-337D-4D61-A843-2D0D17E2B4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2097" y="337382"/>
            <a:ext cx="1103000" cy="1103000"/>
          </a:xfrm>
          <a:prstGeom prst="rect">
            <a:avLst/>
          </a:prstGeom>
        </p:spPr>
      </p:pic>
    </p:spTree>
    <p:extLst>
      <p:ext uri="{BB962C8B-B14F-4D97-AF65-F5344CB8AC3E}">
        <p14:creationId xmlns:p14="http://schemas.microsoft.com/office/powerpoint/2010/main" val="27363520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23D2461-9A96-4024-9459-AB573BAC47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049546"/>
          </a:xfrm>
          <a:prstGeom prst="rect">
            <a:avLst/>
          </a:prstGeom>
        </p:spPr>
      </p:pic>
      <p:sp>
        <p:nvSpPr>
          <p:cNvPr id="8" name="TextBox 7">
            <a:extLst>
              <a:ext uri="{FF2B5EF4-FFF2-40B4-BE49-F238E27FC236}">
                <a16:creationId xmlns:a16="http://schemas.microsoft.com/office/drawing/2014/main" id="{70FD9C14-56F7-45D2-9612-7E395473BBD1}"/>
              </a:ext>
            </a:extLst>
          </p:cNvPr>
          <p:cNvSpPr txBox="1"/>
          <p:nvPr/>
        </p:nvSpPr>
        <p:spPr>
          <a:xfrm>
            <a:off x="3314197" y="2842452"/>
            <a:ext cx="6299141" cy="646331"/>
          </a:xfrm>
          <a:prstGeom prst="rect">
            <a:avLst/>
          </a:prstGeom>
          <a:noFill/>
        </p:spPr>
        <p:txBody>
          <a:bodyPr wrap="square">
            <a:spAutoFit/>
          </a:bodyPr>
          <a:lstStyle/>
          <a:p>
            <a:r>
              <a:rPr lang="en-US" sz="3600" b="1" i="0" dirty="0" err="1">
                <a:solidFill>
                  <a:srgbClr val="FFFF00"/>
                </a:solidFill>
                <a:effectLst/>
                <a:latin typeface="Arial" panose="020B0604020202020204" pitchFamily="34" charset="0"/>
              </a:rPr>
              <a:t>Phúc</a:t>
            </a:r>
            <a:r>
              <a:rPr lang="en-US" sz="3600" b="1" i="0" dirty="0">
                <a:solidFill>
                  <a:srgbClr val="FFFF00"/>
                </a:solidFill>
                <a:effectLst/>
                <a:latin typeface="Arial" panose="020B0604020202020204" pitchFamily="34" charset="0"/>
              </a:rPr>
              <a:t> </a:t>
            </a:r>
            <a:r>
              <a:rPr lang="en-US" sz="3600" b="1" i="0" dirty="0" err="1">
                <a:solidFill>
                  <a:srgbClr val="FFFF00"/>
                </a:solidFill>
                <a:effectLst/>
                <a:latin typeface="Arial" panose="020B0604020202020204" pitchFamily="34" charset="0"/>
              </a:rPr>
              <a:t>Âm</a:t>
            </a:r>
            <a:r>
              <a:rPr lang="en-US" sz="3600" b="1" i="0" dirty="0">
                <a:solidFill>
                  <a:srgbClr val="FFFF00"/>
                </a:solidFill>
                <a:effectLst/>
                <a:latin typeface="Arial" panose="020B0604020202020204" pitchFamily="34" charset="0"/>
              </a:rPr>
              <a:t>: Mt 14, 22-33</a:t>
            </a:r>
            <a:endParaRPr lang="en-US" sz="3600" b="1" dirty="0">
              <a:solidFill>
                <a:srgbClr val="FFFF00"/>
              </a:solidFill>
            </a:endParaRPr>
          </a:p>
        </p:txBody>
      </p:sp>
      <p:pic>
        <p:nvPicPr>
          <p:cNvPr id="9" name="Picture 8">
            <a:extLst>
              <a:ext uri="{FF2B5EF4-FFF2-40B4-BE49-F238E27FC236}">
                <a16:creationId xmlns:a16="http://schemas.microsoft.com/office/drawing/2014/main" id="{0814E8F7-0B45-4FC0-B783-3002FF7B66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073" y="361658"/>
            <a:ext cx="892607" cy="892607"/>
          </a:xfrm>
          <a:prstGeom prst="rect">
            <a:avLst/>
          </a:prstGeom>
        </p:spPr>
      </p:pic>
    </p:spTree>
    <p:extLst>
      <p:ext uri="{BB962C8B-B14F-4D97-AF65-F5344CB8AC3E}">
        <p14:creationId xmlns:p14="http://schemas.microsoft.com/office/powerpoint/2010/main" val="4427576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37B172D-3B4B-4B31-8844-E74626F7A693}"/>
              </a:ext>
            </a:extLst>
          </p:cNvPr>
          <p:cNvSpPr txBox="1"/>
          <p:nvPr/>
        </p:nvSpPr>
        <p:spPr>
          <a:xfrm>
            <a:off x="1687189" y="1708870"/>
            <a:ext cx="6340110" cy="1015663"/>
          </a:xfrm>
          <a:prstGeom prst="rect">
            <a:avLst/>
          </a:prstGeom>
          <a:noFill/>
        </p:spPr>
        <p:txBody>
          <a:bodyPr wrap="square">
            <a:spAutoFit/>
          </a:bodyPr>
          <a:lstStyle/>
          <a:p>
            <a:r>
              <a:rPr lang="en-US" sz="6000" b="1" dirty="0">
                <a:solidFill>
                  <a:srgbClr val="FFFF00"/>
                </a:solidFill>
                <a:effectLst/>
                <a:latin typeface="Arial" panose="020B0604020202020204" pitchFamily="34" charset="0"/>
                <a:cs typeface="Arial" panose="020B0604020202020204" pitchFamily="34" charset="0"/>
              </a:rPr>
              <a:t>KINH TIN KÍNH</a:t>
            </a:r>
            <a:endParaRPr lang="en-US" sz="6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73114823"/>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1602</TotalTime>
  <Words>247</Words>
  <Application>Microsoft Office PowerPoint</Application>
  <PresentationFormat>On-screen Show (16:9)</PresentationFormat>
  <Paragraphs>23</Paragraphs>
  <Slides>13</Slides>
  <Notes>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13</vt:i4>
      </vt:variant>
    </vt:vector>
  </HeadingPairs>
  <TitlesOfParts>
    <vt:vector size="22" baseType="lpstr">
      <vt:lpstr>Albany</vt:lpstr>
      <vt:lpstr>Arial</vt:lpstr>
      <vt:lpstr>Calibri</vt:lpstr>
      <vt:lpstr>Helvetica Neue</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85</cp:revision>
  <dcterms:created xsi:type="dcterms:W3CDTF">2018-11-13T15:52:26Z</dcterms:created>
  <dcterms:modified xsi:type="dcterms:W3CDTF">2026-08-02T11:04:27Z</dcterms:modified>
</cp:coreProperties>
</file>