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274" r:id="rId2"/>
    <p:sldId id="257" r:id="rId3"/>
    <p:sldId id="258" r:id="rId4"/>
    <p:sldId id="260" r:id="rId5"/>
    <p:sldId id="261" r:id="rId6"/>
    <p:sldId id="275" r:id="rId7"/>
    <p:sldId id="329" r:id="rId8"/>
    <p:sldId id="292" r:id="rId9"/>
    <p:sldId id="284" r:id="rId10"/>
    <p:sldId id="282" r:id="rId11"/>
    <p:sldId id="283" r:id="rId12"/>
    <p:sldId id="330" r:id="rId13"/>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743689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5600" cy="3771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1F021F4E-B197-4692-8645-753E8A4C6DB3}" type="slidenum">
              <a:rPr lang="en-US" smtClean="0"/>
              <a:t>6</a:t>
            </a:fld>
            <a:endParaRPr lang="en-US"/>
          </a:p>
        </p:txBody>
      </p:sp>
    </p:spTree>
    <p:extLst>
      <p:ext uri="{BB962C8B-B14F-4D97-AF65-F5344CB8AC3E}">
        <p14:creationId xmlns:p14="http://schemas.microsoft.com/office/powerpoint/2010/main" val="2713421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012710-66EA-4E5D-AB47-4CDE05174F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0138"/>
          </a:xfrm>
          <a:prstGeom prst="rect">
            <a:avLst/>
          </a:prstGeom>
        </p:spPr>
      </p:pic>
      <p:sp>
        <p:nvSpPr>
          <p:cNvPr id="8" name="TextBox 7">
            <a:extLst>
              <a:ext uri="{FF2B5EF4-FFF2-40B4-BE49-F238E27FC236}">
                <a16:creationId xmlns:a16="http://schemas.microsoft.com/office/drawing/2014/main" id="{A87038AA-FD9F-471C-A0BF-B685BDB9CBB7}"/>
              </a:ext>
            </a:extLst>
          </p:cNvPr>
          <p:cNvSpPr txBox="1"/>
          <p:nvPr/>
        </p:nvSpPr>
        <p:spPr>
          <a:xfrm>
            <a:off x="3039068" y="3611194"/>
            <a:ext cx="62991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XXI 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5955EC33-585A-4AA5-A5B5-D69B6EE214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371" y="210393"/>
            <a:ext cx="946768" cy="946768"/>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306655"/>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441014" y="1076096"/>
            <a:ext cx="8261969" cy="3477875"/>
          </a:xfrm>
          <a:prstGeom prst="rect">
            <a:avLst/>
          </a:prstGeom>
          <a:noFill/>
        </p:spPr>
        <p:txBody>
          <a:bodyPr wrap="square">
            <a:spAutoFit/>
          </a:bodyPr>
          <a:lstStyle/>
          <a:p>
            <a:pPr algn="just"/>
            <a:r>
              <a:rPr lang="vi-VN" sz="4400" b="1" i="0" dirty="0">
                <a:solidFill>
                  <a:schemeClr val="bg1"/>
                </a:solidFill>
                <a:effectLst/>
                <a:latin typeface="Helvetica Neue"/>
              </a:rPr>
              <a:t>Lạy Chúa, do kết quả việc Chúa làm, địa cầu được no phỉ, để từ trong đất, con người tạo ra cơm bánh, và rượu làm hoan hỷ lòng người.</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012710-66EA-4E5D-AB47-4CDE05174F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0138"/>
          </a:xfrm>
          <a:prstGeom prst="rect">
            <a:avLst/>
          </a:prstGeom>
        </p:spPr>
      </p:pic>
      <p:sp>
        <p:nvSpPr>
          <p:cNvPr id="8" name="TextBox 7">
            <a:extLst>
              <a:ext uri="{FF2B5EF4-FFF2-40B4-BE49-F238E27FC236}">
                <a16:creationId xmlns:a16="http://schemas.microsoft.com/office/drawing/2014/main" id="{A87038AA-FD9F-471C-A0BF-B685BDB9CBB7}"/>
              </a:ext>
            </a:extLst>
          </p:cNvPr>
          <p:cNvSpPr txBox="1"/>
          <p:nvPr/>
        </p:nvSpPr>
        <p:spPr>
          <a:xfrm>
            <a:off x="3039068" y="3611194"/>
            <a:ext cx="62991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XXI 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5955EC33-585A-4AA5-A5B5-D69B6EE214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371" y="210393"/>
            <a:ext cx="946768" cy="946768"/>
          </a:xfrm>
          <a:prstGeom prst="rect">
            <a:avLst/>
          </a:prstGeom>
        </p:spPr>
      </p:pic>
    </p:spTree>
    <p:extLst>
      <p:ext uri="{BB962C8B-B14F-4D97-AF65-F5344CB8AC3E}">
        <p14:creationId xmlns:p14="http://schemas.microsoft.com/office/powerpoint/2010/main" val="2574553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889161"/>
            <a:ext cx="8625439" cy="3785652"/>
          </a:xfrm>
          <a:prstGeom prst="rect">
            <a:avLst/>
          </a:prstGeom>
          <a:noFill/>
          <a:ln>
            <a:noFill/>
            <a:prstDash val="solid"/>
          </a:ln>
        </p:spPr>
        <p:txBody>
          <a:bodyPr vert="horz" wrap="square" lIns="91440" tIns="45720" rIns="91440" bIns="45720" anchor="t" anchorCtr="0" compatLnSpc="1">
            <a:spAutoFit/>
          </a:bodyPr>
          <a:lstStyle/>
          <a:p>
            <a:pPr algn="just"/>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Helvetica Neue"/>
              </a:rPr>
              <a:t>Lạy Chúa, xin ghé tai nghe, xin nhậm lời tôi. Lạy Chúa tôi, xin cứu vớt người bầy tôi đang cậy trông vào Chúa. Lạy Chúa, xin thương tôi, vì tôi ân cần kêu van Chúa suốt ngày.</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58908" y="58164"/>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72828" y="770751"/>
            <a:ext cx="8998344" cy="1446550"/>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Helvetica Neue"/>
              </a:rPr>
              <a:t>"Ta </a:t>
            </a:r>
            <a:r>
              <a:rPr lang="en-US" sz="4400" b="1" i="1" dirty="0" err="1">
                <a:solidFill>
                  <a:schemeClr val="bg1"/>
                </a:solidFill>
                <a:effectLst/>
                <a:latin typeface="Helvetica Neue"/>
              </a:rPr>
              <a:t>sẽ</a:t>
            </a:r>
            <a:r>
              <a:rPr lang="en-US" sz="4400" b="1" i="1" dirty="0">
                <a:solidFill>
                  <a:schemeClr val="bg1"/>
                </a:solidFill>
                <a:effectLst/>
                <a:latin typeface="Helvetica Neue"/>
              </a:rPr>
              <a:t> </a:t>
            </a:r>
            <a:r>
              <a:rPr lang="en-US" sz="4400" b="1" i="1" dirty="0" err="1">
                <a:solidFill>
                  <a:schemeClr val="bg1"/>
                </a:solidFill>
                <a:effectLst/>
                <a:latin typeface="Helvetica Neue"/>
              </a:rPr>
              <a:t>để</a:t>
            </a:r>
            <a:r>
              <a:rPr lang="en-US" sz="4400" b="1" i="1" dirty="0">
                <a:solidFill>
                  <a:schemeClr val="bg1"/>
                </a:solidFill>
                <a:effectLst/>
                <a:latin typeface="Helvetica Neue"/>
              </a:rPr>
              <a:t> </a:t>
            </a:r>
            <a:r>
              <a:rPr lang="en-US" sz="4400" b="1" i="1" dirty="0" err="1">
                <a:solidFill>
                  <a:schemeClr val="bg1"/>
                </a:solidFill>
                <a:effectLst/>
                <a:latin typeface="Helvetica Neue"/>
              </a:rPr>
              <a:t>chìa</a:t>
            </a:r>
            <a:r>
              <a:rPr lang="en-US" sz="4400" b="1" i="1" dirty="0">
                <a:solidFill>
                  <a:schemeClr val="bg1"/>
                </a:solidFill>
                <a:effectLst/>
                <a:latin typeface="Helvetica Neue"/>
              </a:rPr>
              <a:t> </a:t>
            </a:r>
            <a:r>
              <a:rPr lang="en-US" sz="4400" b="1" i="1" dirty="0" err="1">
                <a:solidFill>
                  <a:schemeClr val="bg1"/>
                </a:solidFill>
                <a:effectLst/>
                <a:latin typeface="Helvetica Neue"/>
              </a:rPr>
              <a:t>khoá</a:t>
            </a:r>
            <a:r>
              <a:rPr lang="en-US" sz="4400" b="1" i="1" dirty="0">
                <a:solidFill>
                  <a:schemeClr val="bg1"/>
                </a:solidFill>
                <a:effectLst/>
                <a:latin typeface="Helvetica Neue"/>
              </a:rPr>
              <a:t> </a:t>
            </a:r>
            <a:r>
              <a:rPr lang="en-US" sz="4400" b="1" i="1" dirty="0" err="1">
                <a:solidFill>
                  <a:schemeClr val="bg1"/>
                </a:solidFill>
                <a:effectLst/>
                <a:latin typeface="Helvetica Neue"/>
              </a:rPr>
              <a:t>nhà</a:t>
            </a:r>
            <a:r>
              <a:rPr lang="en-US" sz="4400" b="1" i="1" dirty="0">
                <a:solidFill>
                  <a:schemeClr val="bg1"/>
                </a:solidFill>
                <a:effectLst/>
                <a:latin typeface="Helvetica Neue"/>
              </a:rPr>
              <a:t> </a:t>
            </a:r>
            <a:r>
              <a:rPr lang="en-US" sz="4400" b="1" i="1" dirty="0" err="1">
                <a:solidFill>
                  <a:schemeClr val="bg1"/>
                </a:solidFill>
                <a:effectLst/>
                <a:latin typeface="Helvetica Neue"/>
              </a:rPr>
              <a:t>Ðavít</a:t>
            </a:r>
            <a:r>
              <a:rPr lang="en-US" sz="4400" b="1" i="1" dirty="0">
                <a:solidFill>
                  <a:schemeClr val="bg1"/>
                </a:solidFill>
                <a:effectLst/>
                <a:latin typeface="Helvetica Neue"/>
              </a:rPr>
              <a:t> </a:t>
            </a:r>
            <a:r>
              <a:rPr lang="en-US" sz="4400" b="1" i="1" dirty="0" err="1">
                <a:solidFill>
                  <a:schemeClr val="bg1"/>
                </a:solidFill>
                <a:effectLst/>
                <a:latin typeface="Helvetica Neue"/>
              </a:rPr>
              <a:t>trên</a:t>
            </a:r>
            <a:r>
              <a:rPr lang="en-US" sz="4400" b="1" i="1" dirty="0">
                <a:solidFill>
                  <a:schemeClr val="bg1"/>
                </a:solidFill>
                <a:effectLst/>
                <a:latin typeface="Helvetica Neue"/>
              </a:rPr>
              <a:t> </a:t>
            </a:r>
            <a:r>
              <a:rPr lang="en-US" sz="4400" b="1" i="1" dirty="0" err="1">
                <a:solidFill>
                  <a:schemeClr val="bg1"/>
                </a:solidFill>
                <a:effectLst/>
                <a:latin typeface="Helvetica Neue"/>
              </a:rPr>
              <a:t>vai</a:t>
            </a:r>
            <a:r>
              <a:rPr lang="en-US" sz="4400" b="1" i="1" dirty="0">
                <a:solidFill>
                  <a:schemeClr val="bg1"/>
                </a:solidFill>
                <a:effectLst/>
                <a:latin typeface="Helvetica Neue"/>
              </a:rPr>
              <a:t> </a:t>
            </a:r>
            <a:r>
              <a:rPr lang="en-US" sz="4400" b="1" i="1" dirty="0" err="1">
                <a:solidFill>
                  <a:schemeClr val="bg1"/>
                </a:solidFill>
                <a:effectLst/>
                <a:latin typeface="Helvetica Neue"/>
              </a:rPr>
              <a:t>nó</a:t>
            </a:r>
            <a:r>
              <a:rPr lang="en-US" sz="4400" b="1" i="1" dirty="0">
                <a:solidFill>
                  <a:schemeClr val="bg1"/>
                </a:solidFill>
                <a:effectLst/>
                <a:latin typeface="Helvetica Neue"/>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0711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Roboto" panose="02000000000000000000" pitchFamily="2" charset="0"/>
              </a:rPr>
              <a:t> </a:t>
            </a:r>
            <a:r>
              <a:rPr lang="en-US" sz="4000" b="0" i="0" dirty="0">
                <a:solidFill>
                  <a:schemeClr val="bg1"/>
                </a:solidFill>
                <a:effectLst/>
                <a:latin typeface="Arial" panose="020B0604020202020204" pitchFamily="34" charset="0"/>
              </a:rPr>
              <a:t> </a:t>
            </a:r>
            <a:r>
              <a:rPr lang="en-US" sz="4000" b="0" i="0" dirty="0">
                <a:solidFill>
                  <a:schemeClr val="bg1"/>
                </a:solidFill>
                <a:effectLst/>
                <a:latin typeface="Helvetica Neue"/>
              </a:rPr>
              <a:t>Is 22, 19-23</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72828" y="2068644"/>
            <a:ext cx="8804135" cy="707886"/>
          </a:xfrm>
          <a:prstGeom prst="rect">
            <a:avLst/>
          </a:prstGeom>
          <a:noFill/>
        </p:spPr>
        <p:txBody>
          <a:bodyPr wrap="square">
            <a:spAutoFit/>
          </a:bodyPr>
          <a:lstStyle/>
          <a:p>
            <a:r>
              <a:rPr lang="en-US" sz="4000" b="0" i="0" dirty="0" err="1">
                <a:solidFill>
                  <a:schemeClr val="bg1"/>
                </a:solidFill>
                <a:effectLst/>
                <a:latin typeface="Helvetica Neue"/>
              </a:rPr>
              <a:t>Trích</a:t>
            </a:r>
            <a:r>
              <a:rPr lang="en-US" sz="4000" b="0" i="0" dirty="0">
                <a:solidFill>
                  <a:schemeClr val="bg1"/>
                </a:solidFill>
                <a:effectLst/>
                <a:latin typeface="Helvetica Neue"/>
              </a:rPr>
              <a:t> </a:t>
            </a:r>
            <a:r>
              <a:rPr lang="en-US" sz="4000" b="0" i="0" dirty="0" err="1">
                <a:solidFill>
                  <a:schemeClr val="bg1"/>
                </a:solidFill>
                <a:effectLst/>
                <a:latin typeface="Helvetica Neue"/>
              </a:rPr>
              <a:t>sách</a:t>
            </a:r>
            <a:r>
              <a:rPr lang="en-US" sz="4000" b="0" i="0" dirty="0">
                <a:solidFill>
                  <a:schemeClr val="bg1"/>
                </a:solidFill>
                <a:effectLst/>
                <a:latin typeface="Helvetica Neue"/>
              </a:rPr>
              <a:t> </a:t>
            </a:r>
            <a:r>
              <a:rPr lang="en-US" sz="4000" b="0" i="0" dirty="0" err="1">
                <a:solidFill>
                  <a:schemeClr val="bg1"/>
                </a:solidFill>
                <a:effectLst/>
                <a:latin typeface="Helvetica Neue"/>
              </a:rPr>
              <a:t>Tiên</a:t>
            </a:r>
            <a:r>
              <a:rPr lang="en-US" sz="4000" b="0" i="0" dirty="0">
                <a:solidFill>
                  <a:schemeClr val="bg1"/>
                </a:solidFill>
                <a:effectLst/>
                <a:latin typeface="Helvetica Neue"/>
              </a:rPr>
              <a:t> tri </a:t>
            </a:r>
            <a:r>
              <a:rPr lang="en-US" sz="4000" b="0" i="0" dirty="0" err="1">
                <a:solidFill>
                  <a:schemeClr val="bg1"/>
                </a:solidFill>
                <a:effectLst/>
                <a:latin typeface="Helvetica Neue"/>
              </a:rPr>
              <a:t>Isaia</a:t>
            </a:r>
            <a:r>
              <a:rPr lang="en-US" sz="4000" b="0" i="0" dirty="0">
                <a:solidFill>
                  <a:schemeClr val="bg1"/>
                </a:solidFill>
                <a:effectLst/>
                <a:latin typeface="Helvetica Neue"/>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0160" y="2836174"/>
            <a:ext cx="4604368" cy="2483092"/>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12707" y="1715547"/>
            <a:ext cx="8063344" cy="280076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Ðáp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Helvetica Neue"/>
              </a:rPr>
              <a:t>Lạy Chúa, lòng nhân hậu Chúa tồn tại muôn đời, xin đừng bỏ rơi công cuộc tay Chúa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201837" y="980203"/>
            <a:ext cx="8942163" cy="646331"/>
          </a:xfrm>
          <a:prstGeom prst="rect">
            <a:avLst/>
          </a:prstGeom>
          <a:noFill/>
        </p:spPr>
        <p:txBody>
          <a:bodyPr wrap="square">
            <a:spAutoFit/>
          </a:bodyPr>
          <a:lstStyle/>
          <a:p>
            <a:pPr algn="ctr"/>
            <a:r>
              <a:rPr lang="en-US" sz="3600" b="0" i="0" dirty="0">
                <a:solidFill>
                  <a:schemeClr val="bg1"/>
                </a:solidFill>
                <a:effectLst/>
                <a:latin typeface="Helvetica Neue"/>
              </a:rPr>
              <a:t>Tv 137, 1-2a. 2bc-3. 6 </a:t>
            </a:r>
            <a:r>
              <a:rPr lang="en-US" sz="3600" b="0" i="0" dirty="0" err="1">
                <a:solidFill>
                  <a:schemeClr val="bg1"/>
                </a:solidFill>
                <a:effectLst/>
                <a:latin typeface="Helvetica Neue"/>
              </a:rPr>
              <a:t>và</a:t>
            </a:r>
            <a:r>
              <a:rPr lang="en-US" sz="3600" b="0" i="0" dirty="0">
                <a:solidFill>
                  <a:schemeClr val="bg1"/>
                </a:solidFill>
                <a:effectLst/>
                <a:latin typeface="Helvetica Neue"/>
              </a:rPr>
              <a:t> 8bc</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Rectangle 2"/>
          <p:cNvSpPr/>
          <p:nvPr/>
        </p:nvSpPr>
        <p:spPr>
          <a:xfrm>
            <a:off x="242613" y="745659"/>
            <a:ext cx="865877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Helvetica Neue"/>
              </a:rPr>
              <a:t>"Mọi sự đều do Người, nhờ Người và trong Người".</a:t>
            </a:r>
            <a:endPar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endParaRPr>
          </a:p>
        </p:txBody>
      </p:sp>
      <p:sp>
        <p:nvSpPr>
          <p:cNvPr id="4" name="TextBox 3">
            <a:extLst>
              <a:ext uri="{FF2B5EF4-FFF2-40B4-BE49-F238E27FC236}">
                <a16:creationId xmlns:a16="http://schemas.microsoft.com/office/drawing/2014/main" id="{74896393-084D-4B4E-A270-99CEF18D03A3}"/>
              </a:ext>
            </a:extLst>
          </p:cNvPr>
          <p:cNvSpPr txBox="1"/>
          <p:nvPr/>
        </p:nvSpPr>
        <p:spPr>
          <a:xfrm>
            <a:off x="-145933" y="157586"/>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Helvetica Neue"/>
              </a:rPr>
              <a:t>Rm 11, 33-36</a:t>
            </a:r>
            <a:endParaRPr lang="en-US" sz="4000" dirty="0">
              <a:solidFill>
                <a:schemeClr val="bg1"/>
              </a:solidFill>
            </a:endParaRPr>
          </a:p>
        </p:txBody>
      </p:sp>
      <p:pic>
        <p:nvPicPr>
          <p:cNvPr id="5" name="Picture 4">
            <a:extLst>
              <a:ext uri="{FF2B5EF4-FFF2-40B4-BE49-F238E27FC236}">
                <a16:creationId xmlns:a16="http://schemas.microsoft.com/office/drawing/2014/main" id="{7022D72C-AB6E-499E-B488-37CE59C98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9042" y="3568589"/>
            <a:ext cx="3482345" cy="1791890"/>
          </a:xfrm>
          <a:prstGeom prst="rect">
            <a:avLst/>
          </a:prstGeom>
        </p:spPr>
      </p:pic>
      <p:sp>
        <p:nvSpPr>
          <p:cNvPr id="7" name="TextBox 6">
            <a:extLst>
              <a:ext uri="{FF2B5EF4-FFF2-40B4-BE49-F238E27FC236}">
                <a16:creationId xmlns:a16="http://schemas.microsoft.com/office/drawing/2014/main" id="{73ECAEC9-9C65-4697-BC31-89BECEE643A7}"/>
              </a:ext>
            </a:extLst>
          </p:cNvPr>
          <p:cNvSpPr txBox="1"/>
          <p:nvPr/>
        </p:nvSpPr>
        <p:spPr>
          <a:xfrm>
            <a:off x="359484" y="2118562"/>
            <a:ext cx="817295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67473" y="7947"/>
            <a:ext cx="7568949"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Helvetica Neue"/>
              </a:rPr>
              <a:t>Ga 14, 5</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694229"/>
            <a:ext cx="8534400" cy="3285704"/>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t>
            </a:r>
            <a:r>
              <a:rPr lang="en-US" sz="4400" u="sng" dirty="0">
                <a:solidFill>
                  <a:srgbClr val="FFFF00"/>
                </a:solidFill>
                <a:latin typeface="+mn-lt"/>
                <a:cs typeface="Times New Roman" pitchFamily="18" charset="0"/>
              </a:rPr>
              <a:t>a:</a:t>
            </a:r>
            <a:r>
              <a:rPr lang="vi-VN" sz="4400" i="0" dirty="0">
                <a:solidFill>
                  <a:srgbClr val="FFFF00"/>
                </a:solidFill>
                <a:latin typeface="+mn-lt"/>
              </a:rPr>
              <a:t> </a:t>
            </a:r>
            <a:r>
              <a:rPr lang="vi-VN" sz="4400" i="0" dirty="0">
                <a:solidFill>
                  <a:schemeClr val="bg1"/>
                </a:solidFill>
                <a:effectLst/>
                <a:latin typeface="Arial" panose="020B0604020202020204" pitchFamily="34" charset="0"/>
              </a:rPr>
              <a:t>  – </a:t>
            </a:r>
            <a:r>
              <a:rPr lang="vi-VN" sz="4400" i="0" dirty="0">
                <a:solidFill>
                  <a:schemeClr val="bg1"/>
                </a:solidFill>
                <a:effectLst/>
                <a:latin typeface="Helvetica Neue"/>
              </a:rPr>
              <a:t>Chúa phán: "Thầy là đường, là sự thật và là sự sống: không ai đến được với Cha mà không qua Thầy"</a:t>
            </a:r>
            <a:r>
              <a:rPr lang="vi-VN" sz="4400" b="0" i="0" dirty="0">
                <a:solidFill>
                  <a:srgbClr val="333333"/>
                </a:solidFill>
                <a:effectLst/>
                <a:latin typeface="Helvetica Neue"/>
              </a:rPr>
              <a:t>.</a:t>
            </a:r>
            <a:r>
              <a:rPr lang="vi-VN" sz="4400" i="0" dirty="0">
                <a:solidFill>
                  <a:schemeClr val="bg1"/>
                </a:solidFill>
                <a:effectLst/>
                <a:latin typeface="Arial" panose="020B0604020202020204" pitchFamily="34" charset="0"/>
              </a:rPr>
              <a:t>–</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012710-66EA-4E5D-AB47-4CDE05174F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0138"/>
          </a:xfrm>
          <a:prstGeom prst="rect">
            <a:avLst/>
          </a:prstGeom>
        </p:spPr>
      </p:pic>
      <p:sp>
        <p:nvSpPr>
          <p:cNvPr id="8" name="TextBox 7">
            <a:extLst>
              <a:ext uri="{FF2B5EF4-FFF2-40B4-BE49-F238E27FC236}">
                <a16:creationId xmlns:a16="http://schemas.microsoft.com/office/drawing/2014/main" id="{A87038AA-FD9F-471C-A0BF-B685BDB9CBB7}"/>
              </a:ext>
            </a:extLst>
          </p:cNvPr>
          <p:cNvSpPr txBox="1"/>
          <p:nvPr/>
        </p:nvSpPr>
        <p:spPr>
          <a:xfrm>
            <a:off x="3370842" y="3425077"/>
            <a:ext cx="6299141" cy="646331"/>
          </a:xfrm>
          <a:prstGeom prst="rect">
            <a:avLst/>
          </a:prstGeom>
          <a:noFill/>
        </p:spPr>
        <p:txBody>
          <a:bodyPr wrap="square">
            <a:spAutoFit/>
          </a:bodyPr>
          <a:lstStyle/>
          <a:p>
            <a:r>
              <a:rPr lang="en-US" sz="3600" b="1" i="0" dirty="0" err="1">
                <a:solidFill>
                  <a:srgbClr val="FFFF00"/>
                </a:solidFill>
                <a:effectLst/>
                <a:latin typeface="Helvetica Neue"/>
              </a:rPr>
              <a:t>Phúc</a:t>
            </a:r>
            <a:r>
              <a:rPr lang="en-US" sz="3600" b="1" i="0" dirty="0">
                <a:solidFill>
                  <a:srgbClr val="FFFF00"/>
                </a:solidFill>
                <a:effectLst/>
                <a:latin typeface="Helvetica Neue"/>
              </a:rPr>
              <a:t> </a:t>
            </a:r>
            <a:r>
              <a:rPr lang="en-US" sz="3600" b="1" i="0" dirty="0" err="1">
                <a:solidFill>
                  <a:srgbClr val="FFFF00"/>
                </a:solidFill>
                <a:effectLst/>
                <a:latin typeface="Helvetica Neue"/>
              </a:rPr>
              <a:t>Âm</a:t>
            </a:r>
            <a:r>
              <a:rPr lang="en-US" sz="3600" b="1" i="0" dirty="0">
                <a:solidFill>
                  <a:srgbClr val="FFFF00"/>
                </a:solidFill>
                <a:effectLst/>
                <a:latin typeface="Helvetica Neue"/>
              </a:rPr>
              <a:t>: Mt 16, 13-20</a:t>
            </a:r>
            <a:endParaRPr lang="en-US" sz="3600" b="1" dirty="0">
              <a:solidFill>
                <a:srgbClr val="FFFF00"/>
              </a:solidFill>
            </a:endParaRPr>
          </a:p>
        </p:txBody>
      </p:sp>
      <p:pic>
        <p:nvPicPr>
          <p:cNvPr id="9" name="Picture 8">
            <a:extLst>
              <a:ext uri="{FF2B5EF4-FFF2-40B4-BE49-F238E27FC236}">
                <a16:creationId xmlns:a16="http://schemas.microsoft.com/office/drawing/2014/main" id="{5955EC33-585A-4AA5-A5B5-D69B6EE214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371" y="210393"/>
            <a:ext cx="946768" cy="946768"/>
          </a:xfrm>
          <a:prstGeom prst="rect">
            <a:avLst/>
          </a:prstGeom>
        </p:spPr>
      </p:pic>
    </p:spTree>
    <p:extLst>
      <p:ext uri="{BB962C8B-B14F-4D97-AF65-F5344CB8AC3E}">
        <p14:creationId xmlns:p14="http://schemas.microsoft.com/office/powerpoint/2010/main" val="3933261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687189" y="1708870"/>
            <a:ext cx="6340110" cy="1015663"/>
          </a:xfrm>
          <a:prstGeom prst="rect">
            <a:avLst/>
          </a:prstGeom>
          <a:noFill/>
        </p:spPr>
        <p:txBody>
          <a:bodyPr wrap="square">
            <a:spAutoFit/>
          </a:bodyPr>
          <a:lstStyle/>
          <a:p>
            <a:r>
              <a:rPr lang="en-US" sz="6000" b="1" dirty="0">
                <a:solidFill>
                  <a:srgbClr val="FFFF00"/>
                </a:solidFill>
                <a:effectLst/>
                <a:latin typeface="Arial" panose="020B0604020202020204" pitchFamily="34" charset="0"/>
                <a:cs typeface="Arial" panose="020B0604020202020204" pitchFamily="34" charset="0"/>
              </a:rPr>
              <a:t>KINH TIN KÍNH</a:t>
            </a:r>
            <a:endParaRPr lang="en-US"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114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1610</TotalTime>
  <Words>249</Words>
  <Application>Microsoft Office PowerPoint</Application>
  <PresentationFormat>On-screen Show (16:9)</PresentationFormat>
  <Paragraphs>22</Paragraphs>
  <Slides>12</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86</cp:revision>
  <dcterms:created xsi:type="dcterms:W3CDTF">2018-11-13T15:52:26Z</dcterms:created>
  <dcterms:modified xsi:type="dcterms:W3CDTF">2026-08-07T22:05:58Z</dcterms:modified>
</cp:coreProperties>
</file>