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69" r:id="rId11"/>
    <p:sldId id="1046" r:id="rId12"/>
    <p:sldId id="346" r:id="rId13"/>
    <p:sldId id="445" r:id="rId14"/>
    <p:sldId id="1070"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453771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583179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6/6/2025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8" name="Picture 7">
            <a:extLst>
              <a:ext uri="{FF2B5EF4-FFF2-40B4-BE49-F238E27FC236}">
                <a16:creationId xmlns:a16="http://schemas.microsoft.com/office/drawing/2014/main" id="{88C06F51-71D8-4EF2-B5E4-0715509FD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79787"/>
            <a:ext cx="1066800" cy="1066800"/>
          </a:xfrm>
          <a:prstGeom prst="rect">
            <a:avLst/>
          </a:prstGeom>
        </p:spPr>
      </p:pic>
      <p:pic>
        <p:nvPicPr>
          <p:cNvPr id="7" name="Content Placeholder 6">
            <a:extLst>
              <a:ext uri="{FF2B5EF4-FFF2-40B4-BE49-F238E27FC236}">
                <a16:creationId xmlns:a16="http://schemas.microsoft.com/office/drawing/2014/main" id="{017718E7-442C-4173-8DCC-7A8B8F4F83F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620" y="-3175"/>
            <a:ext cx="9144000" cy="5127625"/>
          </a:xfrm>
        </p:spPr>
      </p:pic>
      <p:sp>
        <p:nvSpPr>
          <p:cNvPr id="10" name="TextBox 9">
            <a:extLst>
              <a:ext uri="{FF2B5EF4-FFF2-40B4-BE49-F238E27FC236}">
                <a16:creationId xmlns:a16="http://schemas.microsoft.com/office/drawing/2014/main" id="{BCDC5594-6E57-4F50-8718-320B58D6D4AE}"/>
              </a:ext>
            </a:extLst>
          </p:cNvPr>
          <p:cNvSpPr txBox="1"/>
          <p:nvPr/>
        </p:nvSpPr>
        <p:spPr>
          <a:xfrm>
            <a:off x="2582540" y="155082"/>
            <a:ext cx="6553840" cy="584775"/>
          </a:xfrm>
          <a:prstGeom prst="rect">
            <a:avLst/>
          </a:prstGeom>
          <a:noFill/>
        </p:spPr>
        <p:txBody>
          <a:bodyPr wrap="square">
            <a:spAutoFit/>
          </a:bodyPr>
          <a:lstStyle/>
          <a:p>
            <a:r>
              <a:rPr lang="en-US" sz="3200" b="1" i="0" dirty="0">
                <a:solidFill>
                  <a:srgbClr val="FFFF00"/>
                </a:solidFill>
                <a:effectLst/>
                <a:latin typeface="Arial" panose="020B0604020202020204" pitchFamily="34" charset="0"/>
              </a:rPr>
              <a:t>THỨ BA TUẦN X THƯỜNG NIÊN</a:t>
            </a:r>
            <a:endParaRPr lang="en-US" sz="3200" b="1" dirty="0">
              <a:solidFill>
                <a:srgbClr val="FFFF00"/>
              </a:solidFill>
            </a:endParaRPr>
          </a:p>
        </p:txBody>
      </p:sp>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8" name="Picture 7">
            <a:extLst>
              <a:ext uri="{FF2B5EF4-FFF2-40B4-BE49-F238E27FC236}">
                <a16:creationId xmlns:a16="http://schemas.microsoft.com/office/drawing/2014/main" id="{88C06F51-71D8-4EF2-B5E4-0715509FD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79787"/>
            <a:ext cx="1066800" cy="1066800"/>
          </a:xfrm>
          <a:prstGeom prst="rect">
            <a:avLst/>
          </a:prstGeom>
        </p:spPr>
      </p:pic>
      <p:pic>
        <p:nvPicPr>
          <p:cNvPr id="7" name="Content Placeholder 6">
            <a:extLst>
              <a:ext uri="{FF2B5EF4-FFF2-40B4-BE49-F238E27FC236}">
                <a16:creationId xmlns:a16="http://schemas.microsoft.com/office/drawing/2014/main" id="{017718E7-442C-4173-8DCC-7A8B8F4F83F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620" y="-3175"/>
            <a:ext cx="9144000" cy="5127625"/>
          </a:xfrm>
        </p:spPr>
      </p:pic>
      <p:sp>
        <p:nvSpPr>
          <p:cNvPr id="10" name="TextBox 9">
            <a:extLst>
              <a:ext uri="{FF2B5EF4-FFF2-40B4-BE49-F238E27FC236}">
                <a16:creationId xmlns:a16="http://schemas.microsoft.com/office/drawing/2014/main" id="{BCDC5594-6E57-4F50-8718-320B58D6D4AE}"/>
              </a:ext>
            </a:extLst>
          </p:cNvPr>
          <p:cNvSpPr txBox="1"/>
          <p:nvPr/>
        </p:nvSpPr>
        <p:spPr>
          <a:xfrm>
            <a:off x="2582540" y="155082"/>
            <a:ext cx="6553840" cy="584775"/>
          </a:xfrm>
          <a:prstGeom prst="rect">
            <a:avLst/>
          </a:prstGeom>
          <a:noFill/>
        </p:spPr>
        <p:txBody>
          <a:bodyPr wrap="square">
            <a:spAutoFit/>
          </a:bodyPr>
          <a:lstStyle/>
          <a:p>
            <a:r>
              <a:rPr lang="en-US" sz="3200" b="1" i="0" dirty="0">
                <a:solidFill>
                  <a:srgbClr val="FFFF00"/>
                </a:solidFill>
                <a:effectLst/>
                <a:latin typeface="Arial" panose="020B0604020202020204" pitchFamily="34" charset="0"/>
              </a:rPr>
              <a:t>THỨ BA TUẦN X THƯỜNG NIÊN</a:t>
            </a:r>
            <a:endParaRPr lang="en-US" sz="3200" b="1" dirty="0">
              <a:solidFill>
                <a:srgbClr val="FFFF00"/>
              </a:solidFill>
            </a:endParaRPr>
          </a:p>
        </p:txBody>
      </p:sp>
    </p:spTree>
    <p:extLst>
      <p:ext uri="{BB962C8B-B14F-4D97-AF65-F5344CB8AC3E}">
        <p14:creationId xmlns:p14="http://schemas.microsoft.com/office/powerpoint/2010/main" val="23329385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13624"/>
            <a:ext cx="8229600" cy="2571732"/>
          </a:xfrm>
        </p:spPr>
        <p:txBody>
          <a:bodyPr>
            <a:noAutofit/>
          </a:bodyPr>
          <a:lstStyle/>
          <a:p>
            <a:pPr algn="just"/>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sự</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sáng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Đấng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cứu</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độ</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sợ</a:t>
            </a:r>
            <a:r>
              <a:rPr lang="en-US" sz="4000" b="1" i="0" dirty="0">
                <a:solidFill>
                  <a:schemeClr val="bg1"/>
                </a:solidFill>
                <a:effectLst/>
                <a:latin typeface="Arial" panose="020B0604020202020204" pitchFamily="34" charset="0"/>
              </a:rPr>
              <a:t> chi ai?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Đấng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phù</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trợ</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đời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sợ</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gì</a:t>
            </a:r>
            <a:r>
              <a:rPr lang="en-US" sz="4000" b="1" i="0" dirty="0">
                <a:solidFill>
                  <a:schemeClr val="bg1"/>
                </a:solidFill>
                <a:effectLst/>
                <a:latin typeface="Arial" panose="020B0604020202020204" pitchFamily="34" charset="0"/>
              </a:rPr>
              <a:t> ai? Khi </a:t>
            </a:r>
            <a:r>
              <a:rPr lang="en-US" sz="4000" b="1" i="0" dirty="0" err="1">
                <a:solidFill>
                  <a:schemeClr val="bg1"/>
                </a:solidFill>
                <a:effectLst/>
                <a:latin typeface="Arial" panose="020B0604020202020204" pitchFamily="34" charset="0"/>
              </a:rPr>
              <a:t>những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đứa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ác</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xông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vào</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để</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xả</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thịt</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bọn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thù</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ghét</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sẽ</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siêu</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té</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và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ngã</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gục</a:t>
            </a:r>
            <a:r>
              <a:rPr lang="en-US" sz="4000" b="1" i="0"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2095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143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00B0F0"/>
                </a:solidFill>
                <a:effectLst/>
                <a:latin typeface="Arial" panose="020B0604020202020204" pitchFamily="34" charset="0"/>
              </a:rPr>
              <a:t>2 Cr 1, 18-22</a:t>
            </a:r>
            <a:endParaRPr lang="en-US" sz="4000" dirty="0">
              <a:solidFill>
                <a:srgbClr val="00B0F0"/>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3445728"/>
            <a:ext cx="4114801" cy="184456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495299" y="582017"/>
            <a:ext cx="8153400" cy="1938992"/>
          </a:xfrm>
          <a:prstGeom prst="rect">
            <a:avLst/>
          </a:prstGeom>
          <a:noFill/>
        </p:spPr>
        <p:txBody>
          <a:bodyPr wrap="square">
            <a:spAutoFit/>
          </a:bodyPr>
          <a:lstStyle/>
          <a:p>
            <a:pPr algn="just"/>
            <a:r>
              <a:rPr lang="vi-VN" sz="4000" b="1" i="0" dirty="0">
                <a:solidFill>
                  <a:schemeClr val="bg1"/>
                </a:solidFill>
                <a:effectLst/>
                <a:latin typeface="Arial" panose="020B0604020202020204" pitchFamily="34" charset="0"/>
              </a:rPr>
              <a:t>“</a:t>
            </a:r>
            <a:r>
              <a:rPr lang="vi-VN" sz="4000" b="1" i="1" dirty="0">
                <a:solidFill>
                  <a:schemeClr val="bg1"/>
                </a:solidFill>
                <a:effectLst/>
                <a:latin typeface="Arial" panose="020B0604020202020204" pitchFamily="34" charset="0"/>
              </a:rPr>
              <a:t>Ðức Giêsu không phải vừa “Có” lại vừa “Không”, nhưng nơi Người chỉ “Có” mà thôi”.</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66699" y="2425571"/>
            <a:ext cx="8610601" cy="1200329"/>
          </a:xfrm>
          <a:prstGeom prst="rect">
            <a:avLst/>
          </a:prstGeom>
          <a:noFill/>
        </p:spPr>
        <p:txBody>
          <a:bodyPr wrap="square">
            <a:spAutoFit/>
          </a:bodyPr>
          <a:lstStyle/>
          <a:p>
            <a:r>
              <a:rPr lang="vi-VN" sz="3600" b="0" i="0" dirty="0">
                <a:solidFill>
                  <a:srgbClr val="FFFF00"/>
                </a:solidFill>
                <a:effectLst/>
                <a:latin typeface="Arial" panose="020B0604020202020204" pitchFamily="34" charset="0"/>
              </a:rPr>
              <a:t>Trích thư thứ hai của Thánh Phaolô Tông đồ gửi tín hữu Côrintô.</a:t>
            </a:r>
            <a:endParaRPr lang="en-US" sz="3600" dirty="0">
              <a:solidFill>
                <a:srgbClr val="FFFF00"/>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
            <a:ext cx="8610600" cy="5143499"/>
          </a:xfrm>
        </p:spPr>
        <p:txBody>
          <a:bodyPr>
            <a:normAutofit/>
          </a:bodyPr>
          <a:lstStyle/>
          <a:p>
            <a:pPr algn="l"/>
            <a:br>
              <a:rPr lang="nn-NO" sz="6600" b="0" i="0" dirty="0">
                <a:solidFill>
                  <a:srgbClr val="FFFF00"/>
                </a:solidFill>
                <a:effectLst/>
                <a:latin typeface="Arial" panose="020B0604020202020204" pitchFamily="34" charset="0"/>
              </a:rPr>
            </a:br>
            <a:r>
              <a:rPr lang="en-US" sz="3600" b="0" i="0" dirty="0">
                <a:solidFill>
                  <a:srgbClr val="00B0F0"/>
                </a:solidFill>
                <a:effectLst/>
                <a:latin typeface="Arial" panose="020B0604020202020204" pitchFamily="34" charset="0"/>
              </a:rPr>
              <a:t>Tv 118, 129. 130. 131. 132. 133. 135</a:t>
            </a:r>
            <a:br>
              <a:rPr lang="da-DK" sz="3600" b="1" i="0" dirty="0">
                <a:solidFill>
                  <a:srgbClr val="0000FF"/>
                </a:solidFill>
                <a:effectLst/>
                <a:latin typeface="Arial" panose="020B0604020202020204" pitchFamily="34" charset="0"/>
              </a:rPr>
            </a:br>
            <a:r>
              <a:rPr lang="en-US" sz="4000" b="1" i="0" dirty="0" err="1">
                <a:solidFill>
                  <a:schemeClr val="bg1"/>
                </a:solidFill>
                <a:effectLst/>
                <a:latin typeface="Arial" panose="020B0604020202020204" pitchFamily="34" charset="0"/>
              </a:rPr>
              <a:t>Ðáp</a:t>
            </a:r>
            <a:r>
              <a:rPr lang="en-US" sz="4000" b="1" i="0" dirty="0">
                <a:solidFill>
                  <a:schemeClr val="bg1"/>
                </a:solidFill>
                <a:effectLst/>
                <a:latin typeface="Arial" panose="020B0604020202020204" pitchFamily="34" charset="0"/>
              </a:rPr>
              <a:t>: </a:t>
            </a:r>
            <a:r>
              <a:rPr lang="vi-VN" sz="1600"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tỏ</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thấy</a:t>
            </a:r>
            <a:r>
              <a:rPr lang="en-US" b="1" i="0" dirty="0">
                <a:solidFill>
                  <a:schemeClr val="bg1"/>
                </a:solidFill>
                <a:effectLst/>
                <a:latin typeface="Arial" panose="020B0604020202020204" pitchFamily="34" charset="0"/>
              </a:rPr>
              <a:t> long </a:t>
            </a:r>
            <a:r>
              <a:rPr lang="en-US" b="1" i="0" dirty="0" err="1">
                <a:solidFill>
                  <a:schemeClr val="bg1"/>
                </a:solidFill>
                <a:effectLst/>
                <a:latin typeface="Arial" panose="020B0604020202020204" pitchFamily="34" charset="0"/>
              </a:rPr>
              <a:t>nhan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hiền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hậu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br>
              <a:rPr lang="en-US" b="0" i="0" dirty="0">
                <a:solidFill>
                  <a:schemeClr val="bg1"/>
                </a:solidFill>
                <a:effectLst/>
                <a:latin typeface="Arial" panose="020B0604020202020204" pitchFamily="34" charset="0"/>
                <a:cs typeface="Arial" panose="020B0604020202020204" pitchFamily="34" charset="0"/>
              </a:rPr>
            </a:b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2971800" y="4381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vi-VN"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Chúa phán: “Ta là sự sáng thế gian, ai theo Ta, sẽ được ánh sáng ban sự sống”. –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8" name="Picture 7">
            <a:extLst>
              <a:ext uri="{FF2B5EF4-FFF2-40B4-BE49-F238E27FC236}">
                <a16:creationId xmlns:a16="http://schemas.microsoft.com/office/drawing/2014/main" id="{88C06F51-71D8-4EF2-B5E4-0715509FD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79787"/>
            <a:ext cx="1066800" cy="1066800"/>
          </a:xfrm>
          <a:prstGeom prst="rect">
            <a:avLst/>
          </a:prstGeom>
        </p:spPr>
      </p:pic>
      <p:pic>
        <p:nvPicPr>
          <p:cNvPr id="7" name="Content Placeholder 6">
            <a:extLst>
              <a:ext uri="{FF2B5EF4-FFF2-40B4-BE49-F238E27FC236}">
                <a16:creationId xmlns:a16="http://schemas.microsoft.com/office/drawing/2014/main" id="{017718E7-442C-4173-8DCC-7A8B8F4F83F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10795"/>
            <a:ext cx="9144000" cy="5127625"/>
          </a:xfrm>
        </p:spPr>
      </p:pic>
      <p:sp>
        <p:nvSpPr>
          <p:cNvPr id="10" name="TextBox 9">
            <a:extLst>
              <a:ext uri="{FF2B5EF4-FFF2-40B4-BE49-F238E27FC236}">
                <a16:creationId xmlns:a16="http://schemas.microsoft.com/office/drawing/2014/main" id="{BCDC5594-6E57-4F50-8718-320B58D6D4AE}"/>
              </a:ext>
            </a:extLst>
          </p:cNvPr>
          <p:cNvSpPr txBox="1"/>
          <p:nvPr/>
        </p:nvSpPr>
        <p:spPr>
          <a:xfrm>
            <a:off x="3962400" y="3333750"/>
            <a:ext cx="655384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Mt 5, 13-16</a:t>
            </a:r>
            <a:endParaRPr lang="en-US" sz="3200" b="1" dirty="0">
              <a:solidFill>
                <a:srgbClr val="FFFF00"/>
              </a:solidFill>
            </a:endParaRPr>
          </a:p>
        </p:txBody>
      </p:sp>
    </p:spTree>
    <p:extLst>
      <p:ext uri="{BB962C8B-B14F-4D97-AF65-F5344CB8AC3E}">
        <p14:creationId xmlns:p14="http://schemas.microsoft.com/office/powerpoint/2010/main" val="5943752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74837"/>
            <a:ext cx="8229600" cy="3619499"/>
          </a:xfrm>
        </p:spPr>
        <p:txBody>
          <a:bodyPr>
            <a:normAutofit/>
          </a:bodyPr>
          <a:lstStyle/>
          <a:p>
            <a:pPr algn="just"/>
            <a:r>
              <a:rPr lang="vi-VN" sz="4900" b="1" i="0" dirty="0">
                <a:solidFill>
                  <a:schemeClr val="bg1"/>
                </a:solidFill>
                <a:effectLst/>
                <a:latin typeface="Arial" panose="020B0604020202020204" pitchFamily="34" charset="0"/>
              </a:rPr>
              <a:t>Thiên Chúa là tình yêu, và ai ở trong tình yêu, thì ở trong Thiên Chúa, và Thiên Chúa ở trong người ấy.</a:t>
            </a:r>
            <a:endParaRPr lang="vi-VN" sz="4900"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1001</TotalTime>
  <Words>229</Words>
  <Application>Microsoft Office PowerPoint</Application>
  <PresentationFormat>On-screen Show (16:9)</PresentationFormat>
  <Paragraphs>20</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là sự sáng, là Đấng cứu độ tôi, tôi sợ chi ai? Chúa là Đấng phù trợ đời tôi, tôi sợ gì ai? Khi những đứa ác xông vào để xả thịt tôi, bọn thù ghét tôi sẽ siêu té và ngã gục.</vt:lpstr>
      <vt:lpstr>PowerPoint Presentation</vt:lpstr>
      <vt:lpstr> Tv 118, 129. 130. 131. 132. 133. 135 Ðáp:   Lạy Chúa, xin tỏ cho tôi tớ Chúa thấy long nhan hiền hậu của Chúa </vt:lpstr>
      <vt:lpstr>Alleluia, alleluia! – Chúa phán: “Ta là sự sáng thế gian, ai theo Ta, sẽ được ánh sáng ban sự sống”. – Alleluia.</vt:lpstr>
      <vt:lpstr>PowerPoint Presentation</vt:lpstr>
      <vt:lpstr>PowerPoint Presentation</vt:lpstr>
      <vt:lpstr>Thiên Chúa là tình yêu, và ai ở trong tình yêu, thì ở trong Thiên Chúa, và Thiên Chúa ở trong người ấy.</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145</cp:revision>
  <dcterms:created xsi:type="dcterms:W3CDTF">2021-12-05T01:20:54Z</dcterms:created>
  <dcterms:modified xsi:type="dcterms:W3CDTF">2025-06-06T01:11:06Z</dcterms:modified>
</cp:coreProperties>
</file>