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7" r:id="rId7"/>
    <p:sldId id="278" r:id="rId8"/>
    <p:sldId id="282" r:id="rId9"/>
    <p:sldId id="283" r:id="rId10"/>
    <p:sldId id="306" r:id="rId11"/>
    <p:sldId id="318"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571E311-7009-4B7A-9E16-490F2F1631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1"/>
          </a:xfrm>
          <a:prstGeom prst="rect">
            <a:avLst/>
          </a:prstGeom>
        </p:spPr>
      </p:pic>
      <p:sp>
        <p:nvSpPr>
          <p:cNvPr id="8" name="TextBox 7">
            <a:extLst>
              <a:ext uri="{FF2B5EF4-FFF2-40B4-BE49-F238E27FC236}">
                <a16:creationId xmlns:a16="http://schemas.microsoft.com/office/drawing/2014/main" id="{38A02A83-CDC3-41D1-861A-020DA7E34F95}"/>
              </a:ext>
            </a:extLst>
          </p:cNvPr>
          <p:cNvSpPr txBox="1"/>
          <p:nvPr/>
        </p:nvSpPr>
        <p:spPr>
          <a:xfrm>
            <a:off x="1925905" y="3562782"/>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III MÙA CHAY NĂM A</a:t>
            </a:r>
            <a:endParaRPr lang="en-US" sz="2800" b="1" dirty="0">
              <a:solidFill>
                <a:srgbClr val="FFFF00"/>
              </a:solidFill>
            </a:endParaRPr>
          </a:p>
        </p:txBody>
      </p:sp>
      <p:pic>
        <p:nvPicPr>
          <p:cNvPr id="9" name="Picture 8">
            <a:extLst>
              <a:ext uri="{FF2B5EF4-FFF2-40B4-BE49-F238E27FC236}">
                <a16:creationId xmlns:a16="http://schemas.microsoft.com/office/drawing/2014/main" id="{353D135F-C544-49E6-9521-C9D03D0F06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0587" y="262823"/>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571E311-7009-4B7A-9E16-490F2F1631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1"/>
          </a:xfrm>
          <a:prstGeom prst="rect">
            <a:avLst/>
          </a:prstGeom>
        </p:spPr>
      </p:pic>
      <p:sp>
        <p:nvSpPr>
          <p:cNvPr id="8" name="TextBox 7">
            <a:extLst>
              <a:ext uri="{FF2B5EF4-FFF2-40B4-BE49-F238E27FC236}">
                <a16:creationId xmlns:a16="http://schemas.microsoft.com/office/drawing/2014/main" id="{38A02A83-CDC3-41D1-861A-020DA7E34F95}"/>
              </a:ext>
            </a:extLst>
          </p:cNvPr>
          <p:cNvSpPr txBox="1"/>
          <p:nvPr/>
        </p:nvSpPr>
        <p:spPr>
          <a:xfrm>
            <a:off x="1925905" y="3562782"/>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III MÙA CHAY NĂM A</a:t>
            </a:r>
            <a:endParaRPr lang="en-US" sz="2800" b="1" dirty="0">
              <a:solidFill>
                <a:srgbClr val="FFFF00"/>
              </a:solidFill>
            </a:endParaRPr>
          </a:p>
        </p:txBody>
      </p:sp>
      <p:pic>
        <p:nvPicPr>
          <p:cNvPr id="9" name="Picture 8">
            <a:extLst>
              <a:ext uri="{FF2B5EF4-FFF2-40B4-BE49-F238E27FC236}">
                <a16:creationId xmlns:a16="http://schemas.microsoft.com/office/drawing/2014/main" id="{353D135F-C544-49E6-9521-C9D03D0F06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0587" y="262823"/>
            <a:ext cx="1105509" cy="1105509"/>
          </a:xfrm>
          <a:prstGeom prst="rect">
            <a:avLst/>
          </a:prstGeom>
        </p:spPr>
      </p:pic>
    </p:spTree>
    <p:extLst>
      <p:ext uri="{BB962C8B-B14F-4D97-AF65-F5344CB8AC3E}">
        <p14:creationId xmlns:p14="http://schemas.microsoft.com/office/powerpoint/2010/main" val="3633814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67125"/>
            <a:ext cx="8625439" cy="3785652"/>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000" b="1" i="0" dirty="0">
                <a:solidFill>
                  <a:schemeClr val="bg1"/>
                </a:solidFill>
                <a:effectLst/>
                <a:latin typeface="arial" panose="020B0604020202020204" pitchFamily="34" charset="0"/>
              </a:rPr>
              <a:t>Lạy Chúa, tôi kêu van Chúa, bởi Chúa nhậm lời tôi, xin lắng tai về bên tôi, xin nghe rõ tiếng tôi. Lạy Chúa, xin gìn giữ tôi như con ngươi mắt Chúa, xin che chở tôi trong bóng cánh của Ngài.</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577336"/>
            <a:ext cx="8640961" cy="1938992"/>
          </a:xfrm>
          <a:prstGeom prst="rect">
            <a:avLst/>
          </a:prstGeom>
          <a:noFill/>
          <a:ln>
            <a:noFill/>
            <a:prstDash val="solid"/>
          </a:ln>
        </p:spPr>
        <p:txBody>
          <a:bodyPr vert="horz" wrap="square" lIns="91440" tIns="45720" rIns="91440" bIns="45720" anchor="t" anchorCtr="0" compatLnSpc="1">
            <a:spAutoFit/>
          </a:bodyPr>
          <a:lstStyle/>
          <a:p>
            <a:pPr algn="just"/>
            <a:r>
              <a:rPr lang="vi-VN" sz="4000" b="1" i="1" dirty="0">
                <a:solidFill>
                  <a:schemeClr val="bg1"/>
                </a:solidFill>
                <a:effectLst/>
                <a:latin typeface="arial" panose="020B0604020202020204" pitchFamily="34" charset="0"/>
              </a:rPr>
              <a:t>“Với tâm thần sám hối và tinh thần khiêm tốn, chúng tôi được chấp nhận”.</a:t>
            </a:r>
            <a:endParaRPr lang="en-US" sz="40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64816" y="44545"/>
            <a:ext cx="8229600" cy="707886"/>
          </a:xfrm>
          <a:prstGeom prst="rect">
            <a:avLst/>
          </a:prstGeom>
          <a:noFill/>
        </p:spPr>
        <p:txBody>
          <a:bodyPr wrap="square">
            <a:spAutoFit/>
          </a:bodyPr>
          <a:lstStyle/>
          <a:p>
            <a:pPr algn="ctr">
              <a:tabLst>
                <a:tab pos="857250" algn="l"/>
              </a:tabLst>
            </a:pP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arial" panose="020B0604020202020204" pitchFamily="34" charset="0"/>
              </a:rPr>
              <a:t>Ðn</a:t>
            </a:r>
            <a:r>
              <a:rPr lang="en-US" sz="4000" b="0" i="0" dirty="0">
                <a:solidFill>
                  <a:schemeClr val="bg1"/>
                </a:solidFill>
                <a:effectLst/>
                <a:latin typeface="arial" panose="020B0604020202020204" pitchFamily="34" charset="0"/>
              </a:rPr>
              <a:t> 3, 25. 34-43</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05197" y="2516328"/>
            <a:ext cx="8892482" cy="646331"/>
          </a:xfrm>
          <a:prstGeom prst="rect">
            <a:avLst/>
          </a:prstGeom>
          <a:noFill/>
        </p:spPr>
        <p:txBody>
          <a:bodyPr wrap="square">
            <a:spAutoFit/>
          </a:bodyPr>
          <a:lstStyle/>
          <a:p>
            <a:r>
              <a:rPr lang="en-US" sz="3600" b="0" i="0" dirty="0" err="1">
                <a:solidFill>
                  <a:schemeClr val="bg1"/>
                </a:solidFill>
                <a:effectLst/>
                <a:latin typeface="arial" panose="020B0604020202020204" pitchFamily="34" charset="0"/>
              </a:rPr>
              <a:t>Trích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Sách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Tiên</a:t>
            </a:r>
            <a:r>
              <a:rPr lang="en-US" sz="3600" b="0" i="0" dirty="0">
                <a:solidFill>
                  <a:schemeClr val="bg1"/>
                </a:solidFill>
                <a:effectLst/>
                <a:latin typeface="arial" panose="020B0604020202020204" pitchFamily="34" charset="0"/>
              </a:rPr>
              <a:t> tri </a:t>
            </a:r>
            <a:r>
              <a:rPr lang="en-US" sz="3600" b="0" i="0" dirty="0" err="1">
                <a:solidFill>
                  <a:schemeClr val="bg1"/>
                </a:solidFill>
                <a:effectLst/>
                <a:latin typeface="arial" panose="020B0604020202020204" pitchFamily="34" charset="0"/>
              </a:rPr>
              <a:t>Ðaniel</a:t>
            </a:r>
            <a:r>
              <a:rPr lang="en-US" sz="3600" b="0" i="0" dirty="0">
                <a:solidFill>
                  <a:schemeClr val="bg1"/>
                </a:solidFill>
                <a:effectLst/>
                <a:latin typeface="arial" panose="020B0604020202020204" pitchFamily="34" charset="0"/>
              </a:rPr>
              <a:t>.</a:t>
            </a:r>
            <a:endParaRPr lang="en-US" sz="36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87589" y="3002213"/>
            <a:ext cx="4151214" cy="2238711"/>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361855" y="1715547"/>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0" i="0" dirty="0">
                <a:solidFill>
                  <a:srgbClr val="333333"/>
                </a:solidFill>
                <a:effectLst/>
                <a:latin typeface="Arial" panose="020B0604020202020204" pitchFamily="34" charset="0"/>
              </a:rPr>
              <a:t> </a:t>
            </a:r>
            <a:r>
              <a:rPr lang="vi-VN" sz="4400" b="1" i="0" dirty="0">
                <a:solidFill>
                  <a:schemeClr val="bg1"/>
                </a:solidFill>
                <a:effectLst/>
                <a:latin typeface="arial" panose="020B0604020202020204" pitchFamily="34" charset="0"/>
              </a:rPr>
              <a:t>Lạy Chúa, xin hãy nhớ lòng thương xót của Ngài</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a-DK" sz="3600" b="0" i="0" dirty="0">
                <a:solidFill>
                  <a:srgbClr val="333333"/>
                </a:solidFill>
                <a:effectLst/>
                <a:latin typeface="Arial" panose="020B0604020202020204" pitchFamily="34" charset="0"/>
              </a:rPr>
              <a:t> </a:t>
            </a:r>
            <a:r>
              <a:rPr lang="en-US" sz="3600" b="0" i="0" dirty="0">
                <a:solidFill>
                  <a:srgbClr val="333333"/>
                </a:solidFill>
                <a:effectLst/>
                <a:latin typeface="Arial" panose="020B0604020202020204" pitchFamily="34" charset="0"/>
              </a:rPr>
              <a:t> </a:t>
            </a:r>
            <a:r>
              <a:rPr lang="de-DE" sz="3600" b="0" i="0" dirty="0">
                <a:solidFill>
                  <a:schemeClr val="bg1"/>
                </a:solidFill>
                <a:effectLst/>
                <a:latin typeface="arial" panose="020B0604020202020204" pitchFamily="34" charset="0"/>
              </a:rPr>
              <a:t>Tv 24, 4bc-5ab. 6-7bc. 8-9</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558351" y="104162"/>
            <a:ext cx="7725534" cy="769441"/>
          </a:xfrm>
          <a:prstGeom prst="rect">
            <a:avLst/>
          </a:prstGeom>
          <a:noFill/>
        </p:spPr>
        <p:txBody>
          <a:bodyPr wrap="square" rtlCol="0">
            <a:spAutoFit/>
          </a:bodyPr>
          <a:lstStyle/>
          <a:p>
            <a:pPr algn="ctr"/>
            <a:r>
              <a:rPr lang="vi-VN" sz="4400" b="1" i="0" dirty="0">
                <a:solidFill>
                  <a:srgbClr val="FFFF00"/>
                </a:solidFill>
                <a:effectLst/>
                <a:latin typeface="Arial" panose="020B0604020202020204" pitchFamily="34" charset="0"/>
              </a:rPr>
              <a:t>Câu Xướng Trước Phúc Âm</a:t>
            </a:r>
            <a:endParaRPr lang="en-US" sz="4400" b="1" dirty="0">
              <a:solidFill>
                <a:srgbClr val="FFFF00"/>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77628" y="1156824"/>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buNone/>
            </a:pPr>
            <a:r>
              <a:rPr lang="vi-VN" sz="4400" i="0" dirty="0">
                <a:solidFill>
                  <a:schemeClr val="bg1"/>
                </a:solidFill>
                <a:effectLst/>
                <a:latin typeface="arial" panose="020B0604020202020204" pitchFamily="34" charset="0"/>
              </a:rPr>
              <a:t>Người ta sống không nguyên bởi bánh, nhưng bởi mọi lời do miệng Thiên Chúa phán ra.</a:t>
            </a:r>
            <a:endParaRPr lang="vi-VN" sz="4400" u="sng"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571E311-7009-4B7A-9E16-490F2F1631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1"/>
          </a:xfrm>
          <a:prstGeom prst="rect">
            <a:avLst/>
          </a:prstGeom>
        </p:spPr>
      </p:pic>
      <p:sp>
        <p:nvSpPr>
          <p:cNvPr id="8" name="TextBox 7">
            <a:extLst>
              <a:ext uri="{FF2B5EF4-FFF2-40B4-BE49-F238E27FC236}">
                <a16:creationId xmlns:a16="http://schemas.microsoft.com/office/drawing/2014/main" id="{38A02A83-CDC3-41D1-861A-020DA7E34F95}"/>
              </a:ext>
            </a:extLst>
          </p:cNvPr>
          <p:cNvSpPr txBox="1"/>
          <p:nvPr/>
        </p:nvSpPr>
        <p:spPr>
          <a:xfrm>
            <a:off x="1925905" y="3562782"/>
            <a:ext cx="6505996" cy="584775"/>
          </a:xfrm>
          <a:prstGeom prst="rect">
            <a:avLst/>
          </a:prstGeom>
          <a:noFill/>
        </p:spPr>
        <p:txBody>
          <a:bodyPr wrap="square">
            <a:spAutoFit/>
          </a:bodyPr>
          <a:lstStyle/>
          <a:p>
            <a:pPr algn="ctr"/>
            <a:r>
              <a:rPr lang="en-US" sz="3200" b="1" i="0" dirty="0">
                <a:solidFill>
                  <a:srgbClr val="FFFF00"/>
                </a:solidFill>
                <a:effectLst/>
                <a:latin typeface="arial" panose="020B0604020202020204" pitchFamily="34" charset="0"/>
              </a:rPr>
              <a:t>PHÚC ÂM: Mt 18, 21-35</a:t>
            </a:r>
            <a:endParaRPr lang="en-US" sz="3200" b="1" dirty="0">
              <a:solidFill>
                <a:srgbClr val="FFFF00"/>
              </a:solidFill>
            </a:endParaRPr>
          </a:p>
        </p:txBody>
      </p:sp>
      <p:pic>
        <p:nvPicPr>
          <p:cNvPr id="9" name="Picture 8">
            <a:extLst>
              <a:ext uri="{FF2B5EF4-FFF2-40B4-BE49-F238E27FC236}">
                <a16:creationId xmlns:a16="http://schemas.microsoft.com/office/drawing/2014/main" id="{353D135F-C544-49E6-9521-C9D03D0F06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0587" y="262823"/>
            <a:ext cx="1105509" cy="1105509"/>
          </a:xfrm>
          <a:prstGeom prst="rect">
            <a:avLst/>
          </a:prstGeom>
        </p:spPr>
      </p:pic>
    </p:spTree>
    <p:extLst>
      <p:ext uri="{BB962C8B-B14F-4D97-AF65-F5344CB8AC3E}">
        <p14:creationId xmlns:p14="http://schemas.microsoft.com/office/powerpoint/2010/main" val="4136170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33679" y="174037"/>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943478"/>
            <a:ext cx="8731305" cy="3477875"/>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Lạy Chúa, ai sẽ được ở trong nhà tạm Chúa, ai được cư ngụ trên núi thánh của Ngài. Người sống thanh liêm và thực thi công chính.</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879</TotalTime>
  <Words>198</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Albany</vt:lpstr>
      <vt:lpstr>arial</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74</cp:revision>
  <dcterms:created xsi:type="dcterms:W3CDTF">2018-11-13T15:52:26Z</dcterms:created>
  <dcterms:modified xsi:type="dcterms:W3CDTF">2026-02-28T22:16:22Z</dcterms:modified>
</cp:coreProperties>
</file>