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8" r:id="rId11"/>
    <p:sldId id="1046" r:id="rId12"/>
    <p:sldId id="346" r:id="rId13"/>
    <p:sldId id="445" r:id="rId14"/>
    <p:sldId id="108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52"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6/29/2025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167799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662165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6/29/2025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B29419D2-BAD4-4948-8860-BACE193DD35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 y="-19050"/>
            <a:ext cx="9159240" cy="5143500"/>
          </a:xfrm>
        </p:spPr>
      </p:pic>
      <p:sp>
        <p:nvSpPr>
          <p:cNvPr id="10" name="TextBox 9">
            <a:extLst>
              <a:ext uri="{FF2B5EF4-FFF2-40B4-BE49-F238E27FC236}">
                <a16:creationId xmlns:a16="http://schemas.microsoft.com/office/drawing/2014/main" id="{EC3C1B79-07B8-47D7-A5D5-E7D14D987C9F}"/>
              </a:ext>
            </a:extLst>
          </p:cNvPr>
          <p:cNvSpPr txBox="1"/>
          <p:nvPr/>
        </p:nvSpPr>
        <p:spPr>
          <a:xfrm>
            <a:off x="2590800" y="3333750"/>
            <a:ext cx="6705600" cy="523220"/>
          </a:xfrm>
          <a:prstGeom prst="rect">
            <a:avLst/>
          </a:prstGeom>
          <a:noFill/>
        </p:spPr>
        <p:txBody>
          <a:bodyPr wrap="square">
            <a:spAutoFit/>
          </a:bodyPr>
          <a:lstStyle/>
          <a:p>
            <a:r>
              <a:rPr lang="en-US" sz="2800" b="1" i="0" dirty="0">
                <a:solidFill>
                  <a:srgbClr val="C00000"/>
                </a:solidFill>
                <a:effectLst/>
                <a:latin typeface="Arial" panose="020B0604020202020204" pitchFamily="34" charset="0"/>
              </a:rPr>
              <a:t>THỨ BẢY TUẦN XIV THƯỜNG NIÊN C</a:t>
            </a:r>
            <a:endParaRPr lang="en-US" sz="2800" b="1" dirty="0">
              <a:solidFill>
                <a:srgbClr val="C00000"/>
              </a:solidFill>
            </a:endParaRPr>
          </a:p>
        </p:txBody>
      </p:sp>
      <p:pic>
        <p:nvPicPr>
          <p:cNvPr id="12" name="Picture 11">
            <a:extLst>
              <a:ext uri="{FF2B5EF4-FFF2-40B4-BE49-F238E27FC236}">
                <a16:creationId xmlns:a16="http://schemas.microsoft.com/office/drawing/2014/main" id="{AD7C1E15-8C7F-4159-A3E0-87961716AF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20" y="285750"/>
            <a:ext cx="1066800" cy="1066800"/>
          </a:xfrm>
          <a:prstGeom prst="rect">
            <a:avLst/>
          </a:prstGeom>
        </p:spPr>
      </p:pic>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B29419D2-BAD4-4948-8860-BACE193DD35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 y="-19050"/>
            <a:ext cx="9159240" cy="5143500"/>
          </a:xfrm>
        </p:spPr>
      </p:pic>
      <p:sp>
        <p:nvSpPr>
          <p:cNvPr id="10" name="TextBox 9">
            <a:extLst>
              <a:ext uri="{FF2B5EF4-FFF2-40B4-BE49-F238E27FC236}">
                <a16:creationId xmlns:a16="http://schemas.microsoft.com/office/drawing/2014/main" id="{EC3C1B79-07B8-47D7-A5D5-E7D14D987C9F}"/>
              </a:ext>
            </a:extLst>
          </p:cNvPr>
          <p:cNvSpPr txBox="1"/>
          <p:nvPr/>
        </p:nvSpPr>
        <p:spPr>
          <a:xfrm>
            <a:off x="2590800" y="3333750"/>
            <a:ext cx="6705600" cy="523220"/>
          </a:xfrm>
          <a:prstGeom prst="rect">
            <a:avLst/>
          </a:prstGeom>
          <a:noFill/>
        </p:spPr>
        <p:txBody>
          <a:bodyPr wrap="square">
            <a:spAutoFit/>
          </a:bodyPr>
          <a:lstStyle/>
          <a:p>
            <a:r>
              <a:rPr lang="en-US" sz="2800" b="1" i="0" dirty="0">
                <a:solidFill>
                  <a:srgbClr val="C00000"/>
                </a:solidFill>
                <a:effectLst/>
                <a:latin typeface="Arial" panose="020B0604020202020204" pitchFamily="34" charset="0"/>
              </a:rPr>
              <a:t>THỨ BẢY TUẦN XIV THƯỜNG NIÊN C</a:t>
            </a:r>
            <a:endParaRPr lang="en-US" sz="2800" b="1" dirty="0">
              <a:solidFill>
                <a:srgbClr val="C00000"/>
              </a:solidFill>
            </a:endParaRPr>
          </a:p>
        </p:txBody>
      </p:sp>
      <p:pic>
        <p:nvPicPr>
          <p:cNvPr id="12" name="Picture 11">
            <a:extLst>
              <a:ext uri="{FF2B5EF4-FFF2-40B4-BE49-F238E27FC236}">
                <a16:creationId xmlns:a16="http://schemas.microsoft.com/office/drawing/2014/main" id="{AD7C1E15-8C7F-4159-A3E0-87961716AF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20" y="285750"/>
            <a:ext cx="1066800" cy="1066800"/>
          </a:xfrm>
          <a:prstGeom prst="rect">
            <a:avLst/>
          </a:prstGeom>
        </p:spPr>
      </p:pic>
    </p:spTree>
    <p:extLst>
      <p:ext uri="{BB962C8B-B14F-4D97-AF65-F5344CB8AC3E}">
        <p14:creationId xmlns:p14="http://schemas.microsoft.com/office/powerpoint/2010/main" val="10063607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200150"/>
            <a:ext cx="8610600" cy="3276599"/>
          </a:xfrm>
        </p:spPr>
        <p:txBody>
          <a:bodyPr>
            <a:normAutofit fontScale="90000"/>
          </a:bodyPr>
          <a:lstStyle/>
          <a:p>
            <a:pPr algn="just"/>
            <a:r>
              <a:rPr lang="vi-VN" b="1" i="0" dirty="0">
                <a:solidFill>
                  <a:schemeClr val="bg1"/>
                </a:solidFill>
                <a:effectLst/>
                <a:latin typeface="arial" panose="020B0604020202020204" pitchFamily="34" charset="0"/>
              </a:rPr>
              <a:t>Lạy Chúa, chúng tôi tưởng nhớ lại lòng thương xót của Chúa, ngay trong đền thánh Chúa. Lạy Chúa, cũng như thánh danh Chúa, lời khen ngợi Chúa sẽ vang  đến tận cùng trái đất; tay hữu Chúa đầy đức công minh.</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1981200" y="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342900" y="12009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St 49, 29-33; 50, 15-24</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00" y="2768821"/>
            <a:ext cx="3924300" cy="2473597"/>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1323439"/>
          </a:xfrm>
          <a:prstGeom prst="rect">
            <a:avLst/>
          </a:prstGeom>
          <a:noFill/>
        </p:spPr>
        <p:txBody>
          <a:bodyPr wrap="square">
            <a:spAutoFit/>
          </a:bodyPr>
          <a:lstStyle/>
          <a:p>
            <a:pPr algn="just"/>
            <a:r>
              <a:rPr lang="en-US" sz="4000" b="1" i="0"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Thiên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sẽ</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thăm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viếng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anh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và</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dẫn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anh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 ra </a:t>
            </a:r>
            <a:r>
              <a:rPr lang="en-US" sz="4000" b="1" i="1" dirty="0" err="1">
                <a:solidFill>
                  <a:schemeClr val="bg1"/>
                </a:solidFill>
                <a:effectLst/>
                <a:latin typeface="Arial" panose="020B0604020202020204" pitchFamily="34" charset="0"/>
              </a:rPr>
              <a:t>khỏi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đất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này</a:t>
            </a:r>
            <a:r>
              <a:rPr lang="en-US" sz="4000" b="1" i="1" dirty="0">
                <a:solidFill>
                  <a:schemeClr val="bg1"/>
                </a:solidFill>
                <a:effectLst/>
                <a:latin typeface="Arial" panose="020B0604020202020204" pitchFamily="34" charset="0"/>
              </a:rPr>
              <a:t>”.</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28600" y="2041885"/>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 y="1657350"/>
            <a:ext cx="90297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khiêm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cung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tìm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kiếm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lòng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hồi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sinh</a:t>
            </a:r>
            <a:r>
              <a:rPr lang="en-US" b="1" i="0" dirty="0">
                <a:solidFill>
                  <a:schemeClr val="bg1"/>
                </a:solidFill>
                <a:effectLst/>
                <a:latin typeface="Arial" panose="020B0604020202020204" pitchFamily="34" charset="0"/>
              </a:rPr>
              <a:t> (Tv 68, 33).</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638300" y="1123950"/>
            <a:ext cx="5867400" cy="769441"/>
          </a:xfrm>
          <a:prstGeom prst="rect">
            <a:avLst/>
          </a:prstGeom>
          <a:noFill/>
        </p:spPr>
        <p:txBody>
          <a:bodyPr wrap="square" rtlCol="0">
            <a:spAutoFit/>
          </a:bodyPr>
          <a:lstStyle/>
          <a:p>
            <a:r>
              <a:rPr lang="en-US" sz="4400" b="0" i="0" dirty="0">
                <a:solidFill>
                  <a:schemeClr val="bg1"/>
                </a:solidFill>
                <a:effectLst/>
                <a:latin typeface="Arial" panose="020B0604020202020204" pitchFamily="34" charset="0"/>
              </a:rPr>
              <a:t>Tv 104, 1-2. 3-4. 6-7</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Xin Chúa cho con hiểu đường lối những huấn lệnh của Chúa, và con suy gẫm các điều lạ lùng của Chúa.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B29419D2-BAD4-4948-8860-BACE193DD35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 y="-19050"/>
            <a:ext cx="9159240" cy="5143500"/>
          </a:xfrm>
        </p:spPr>
      </p:pic>
      <p:sp>
        <p:nvSpPr>
          <p:cNvPr id="10" name="TextBox 9">
            <a:extLst>
              <a:ext uri="{FF2B5EF4-FFF2-40B4-BE49-F238E27FC236}">
                <a16:creationId xmlns:a16="http://schemas.microsoft.com/office/drawing/2014/main" id="{EC3C1B79-07B8-47D7-A5D5-E7D14D987C9F}"/>
              </a:ext>
            </a:extLst>
          </p:cNvPr>
          <p:cNvSpPr txBox="1"/>
          <p:nvPr/>
        </p:nvSpPr>
        <p:spPr>
          <a:xfrm>
            <a:off x="4419600" y="3257550"/>
            <a:ext cx="6705600" cy="523220"/>
          </a:xfrm>
          <a:prstGeom prst="rect">
            <a:avLst/>
          </a:prstGeom>
          <a:noFill/>
        </p:spPr>
        <p:txBody>
          <a:bodyPr wrap="square">
            <a:spAutoFit/>
          </a:bodyPr>
          <a:lstStyle/>
          <a:p>
            <a:r>
              <a:rPr lang="en-US" sz="2800" b="1" i="0" dirty="0" err="1">
                <a:solidFill>
                  <a:srgbClr val="C00000"/>
                </a:solidFill>
                <a:effectLst/>
                <a:latin typeface="Arial" panose="020B0604020202020204" pitchFamily="34" charset="0"/>
              </a:rPr>
              <a:t>Phúc</a:t>
            </a:r>
            <a:r>
              <a:rPr lang="en-US" sz="2800" b="1" i="0" dirty="0">
                <a:solidFill>
                  <a:srgbClr val="C00000"/>
                </a:solidFill>
                <a:effectLst/>
                <a:latin typeface="Arial" panose="020B0604020202020204" pitchFamily="34" charset="0"/>
              </a:rPr>
              <a:t> </a:t>
            </a:r>
            <a:r>
              <a:rPr lang="en-US" sz="2800" b="1" i="0" dirty="0" err="1">
                <a:solidFill>
                  <a:srgbClr val="C00000"/>
                </a:solidFill>
                <a:effectLst/>
                <a:latin typeface="Arial" panose="020B0604020202020204" pitchFamily="34" charset="0"/>
              </a:rPr>
              <a:t>Âm</a:t>
            </a:r>
            <a:r>
              <a:rPr lang="en-US" sz="2800" b="1" i="0" dirty="0">
                <a:solidFill>
                  <a:srgbClr val="C00000"/>
                </a:solidFill>
                <a:effectLst/>
                <a:latin typeface="Arial" panose="020B0604020202020204" pitchFamily="34" charset="0"/>
              </a:rPr>
              <a:t>: Mt 10, 24-33</a:t>
            </a:r>
            <a:endParaRPr lang="en-US" sz="2800" b="1" dirty="0">
              <a:solidFill>
                <a:srgbClr val="C00000"/>
              </a:solidFill>
            </a:endParaRPr>
          </a:p>
        </p:txBody>
      </p:sp>
      <p:pic>
        <p:nvPicPr>
          <p:cNvPr id="12" name="Picture 11">
            <a:extLst>
              <a:ext uri="{FF2B5EF4-FFF2-40B4-BE49-F238E27FC236}">
                <a16:creationId xmlns:a16="http://schemas.microsoft.com/office/drawing/2014/main" id="{AD7C1E15-8C7F-4159-A3E0-87961716AF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20" y="285750"/>
            <a:ext cx="1066800" cy="1066800"/>
          </a:xfrm>
          <a:prstGeom prst="rect">
            <a:avLst/>
          </a:prstGeom>
        </p:spPr>
      </p:pic>
    </p:spTree>
    <p:extLst>
      <p:ext uri="{BB962C8B-B14F-4D97-AF65-F5344CB8AC3E}">
        <p14:creationId xmlns:p14="http://schemas.microsoft.com/office/powerpoint/2010/main" val="28777778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971550"/>
            <a:ext cx="8229600" cy="3619499"/>
          </a:xfrm>
        </p:spPr>
        <p:txBody>
          <a:bodyPr>
            <a:normAutofit/>
          </a:bodyPr>
          <a:lstStyle/>
          <a:p>
            <a:pPr algn="just"/>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rao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giảng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Đức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Kitô</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chịu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đóng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Kitô</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quyền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năng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ngoan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90800" y="453391"/>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1336</TotalTime>
  <Words>212</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10</vt:i4>
      </vt:variant>
    </vt:vector>
  </HeadingPairs>
  <TitlesOfParts>
    <vt:vector size="20" baseType="lpstr">
      <vt:lpstr>Arial</vt: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chúng tôi tưởng nhớ lại lòng thương xót của Chúa, ngay trong đền thánh Chúa. Lạy Chúa, cũng như thánh danh Chúa, lời khen ngợi Chúa sẽ vang  đến tận cùng trái đất; tay hữu Chúa đầy đức công minh.</vt:lpstr>
      <vt:lpstr>PowerPoint Presentation</vt:lpstr>
      <vt:lpstr>Ðáp:  Các bạn khiêm cung, các bạn tìm kiếm Chúa, lòng các bạn hãy hồi sinh (Tv 68, 33).</vt:lpstr>
      <vt:lpstr>Alleluia, alleluia! – Xin Chúa cho con hiểu đường lối những huấn lệnh của Chúa, và con suy gẫm các điều lạ lùng của Chúa. –  Alleluia.</vt:lpstr>
      <vt:lpstr>PowerPoint Presentation</vt:lpstr>
      <vt:lpstr>PowerPoint Presentation</vt:lpstr>
      <vt:lpstr>Chúng tôi rao giảng Đức Kitô chịu đóng đinh, Chúa Kitô là quyền năng và sự khôn ngoan của Thiên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159</cp:revision>
  <dcterms:created xsi:type="dcterms:W3CDTF">2021-12-05T01:20:54Z</dcterms:created>
  <dcterms:modified xsi:type="dcterms:W3CDTF">2025-06-29T12:54:28Z</dcterms:modified>
</cp:coreProperties>
</file>