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340" r:id="rId3"/>
    <p:sldId id="258" r:id="rId4"/>
    <p:sldId id="260" r:id="rId5"/>
    <p:sldId id="275" r:id="rId6"/>
    <p:sldId id="338" r:id="rId7"/>
    <p:sldId id="278" r:id="rId8"/>
    <p:sldId id="282" r:id="rId9"/>
    <p:sldId id="283" r:id="rId10"/>
    <p:sldId id="339"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804430-0F02-441E-B48B-A0F04A858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639" y="80921"/>
            <a:ext cx="1051964" cy="1051964"/>
          </a:xfrm>
          <a:prstGeom prst="rect">
            <a:avLst/>
          </a:prstGeom>
        </p:spPr>
      </p:pic>
      <p:pic>
        <p:nvPicPr>
          <p:cNvPr id="3" name="Picture 2">
            <a:extLst>
              <a:ext uri="{FF2B5EF4-FFF2-40B4-BE49-F238E27FC236}">
                <a16:creationId xmlns:a16="http://schemas.microsoft.com/office/drawing/2014/main" id="{593F7126-F5D2-4098-89DD-2A4BA43C30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58359" cy="5143500"/>
          </a:xfrm>
          <a:prstGeom prst="rect">
            <a:avLst/>
          </a:prstGeom>
        </p:spPr>
      </p:pic>
      <p:sp>
        <p:nvSpPr>
          <p:cNvPr id="8" name="TextBox 7">
            <a:extLst>
              <a:ext uri="{FF2B5EF4-FFF2-40B4-BE49-F238E27FC236}">
                <a16:creationId xmlns:a16="http://schemas.microsoft.com/office/drawing/2014/main" id="{2A4BB97A-80E1-4256-B184-030CD7C95F84}"/>
              </a:ext>
            </a:extLst>
          </p:cNvPr>
          <p:cNvSpPr txBox="1"/>
          <p:nvPr/>
        </p:nvSpPr>
        <p:spPr>
          <a:xfrm>
            <a:off x="1958272" y="3519764"/>
            <a:ext cx="6684021"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HAI TUẦN </a:t>
            </a:r>
            <a:r>
              <a:rPr lang="en-US" sz="2800" b="1" dirty="0">
                <a:solidFill>
                  <a:srgbClr val="FFFF00"/>
                </a:solidFill>
                <a:latin typeface="Arial" panose="020B0604020202020204" pitchFamily="34" charset="0"/>
              </a:rPr>
              <a:t>XXVI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97104" y="847685"/>
            <a:ext cx="9046896" cy="3970318"/>
          </a:xfrm>
          <a:prstGeom prst="rect">
            <a:avLst/>
          </a:prstGeom>
          <a:noFill/>
          <a:ln>
            <a:noFill/>
            <a:prstDash val="solid"/>
          </a:ln>
        </p:spPr>
        <p:txBody>
          <a:bodyPr vert="horz" wrap="square" lIns="91440" tIns="45720" rIns="91440" bIns="45720" anchor="t" anchorCtr="0" compatLnSpc="1">
            <a:spAutoFit/>
          </a:bodyPr>
          <a:lstStyle/>
          <a:p>
            <a:pPr algn="just"/>
            <a:r>
              <a:rPr lang="vi-VN" sz="3600" b="1" i="0" dirty="0">
                <a:solidFill>
                  <a:schemeClr val="bg1"/>
                </a:solidFill>
                <a:effectLst/>
              </a:rPr>
              <a:t>Lạy Chúa, Chúa đã tác tạo mọi sự cho chúng tôi hưởng dùng, Chúa đã xét xử công bình. Vì chúng tôi đã phạm tội và không tuân giữ các giới răn Chúa; nhưng xin Chúa hãy ban cho danh Chúa được vinh hiển, và xin hãy đối xử với chúng tôi theo lượng từ bi của Chúa.</a:t>
            </a:r>
            <a:endParaRPr lang="en-US" sz="36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699368" y="89516"/>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9" y="859764"/>
            <a:ext cx="8640961" cy="2123658"/>
          </a:xfrm>
          <a:prstGeom prst="rect">
            <a:avLst/>
          </a:prstGeom>
          <a:noFill/>
          <a:ln>
            <a:noFill/>
            <a:prstDash val="solid"/>
          </a:ln>
        </p:spPr>
        <p:txBody>
          <a:bodyPr vert="horz" wrap="square" lIns="91440" tIns="45720" rIns="91440" bIns="45720" anchor="t" anchorCtr="0" compatLnSpc="1">
            <a:spAutoFit/>
          </a:bodyPr>
          <a:lstStyle/>
          <a:p>
            <a:pPr algn="just"/>
            <a:r>
              <a:rPr lang="vi-VN" sz="4400" b="1" i="1" dirty="0">
                <a:solidFill>
                  <a:schemeClr val="bg1"/>
                </a:solidFill>
                <a:effectLst/>
                <a:latin typeface="Arial" panose="020B0604020202020204" pitchFamily="34" charset="0"/>
              </a:rPr>
              <a:t>“Chúa ban cho, rồi Chúa lấy lại: nguyện danh Chúa được chúc tụng”.</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3" y="224706"/>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A3A3A"/>
                </a:solidFill>
                <a:effectLst/>
                <a:latin typeface="Roboto" panose="02000000000000000000" pitchFamily="2" charset="0"/>
              </a:rPr>
              <a:t> </a:t>
            </a:r>
            <a:r>
              <a:rPr lang="en-US" sz="4000" i="0" dirty="0">
                <a:solidFill>
                  <a:schemeClr val="bg1"/>
                </a:solidFill>
                <a:effectLst/>
                <a:latin typeface="Arial" panose="020B0604020202020204" pitchFamily="34" charset="0"/>
              </a:rPr>
              <a:t> </a:t>
            </a:r>
            <a:r>
              <a:rPr lang="en-US" sz="4000" b="0" i="0" dirty="0">
                <a:solidFill>
                  <a:schemeClr val="bg1"/>
                </a:solidFill>
                <a:effectLst/>
                <a:latin typeface="Helvetica Neue"/>
              </a:rPr>
              <a:t> </a:t>
            </a:r>
            <a:r>
              <a:rPr lang="en-US" sz="4000" b="0" i="0" dirty="0">
                <a:solidFill>
                  <a:schemeClr val="bg1"/>
                </a:solidFill>
                <a:effectLst/>
                <a:latin typeface="Arial" panose="020B0604020202020204" pitchFamily="34" charset="0"/>
              </a:rPr>
              <a:t>G 1, 6-22</a:t>
            </a:r>
            <a:endParaRPr lang="en-US" sz="40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125761" y="2910594"/>
            <a:ext cx="8892482" cy="707886"/>
          </a:xfrm>
          <a:prstGeom prst="rect">
            <a:avLst/>
          </a:prstGeom>
          <a:noFill/>
        </p:spPr>
        <p:txBody>
          <a:bodyPr wrap="square">
            <a:spAutoFit/>
          </a:bodyPr>
          <a:lstStyle/>
          <a:p>
            <a:r>
              <a:rPr lang="vi-VN" sz="4000" b="0" i="0" dirty="0">
                <a:solidFill>
                  <a:schemeClr val="bg1"/>
                </a:solidFill>
                <a:effectLst/>
                <a:latin typeface="arial" panose="020B0604020202020204" pitchFamily="34" charset="0"/>
              </a:rPr>
              <a:t>Trích </a:t>
            </a:r>
            <a:r>
              <a:rPr lang="en-US" sz="4000" b="0" i="0" dirty="0" err="1">
                <a:solidFill>
                  <a:schemeClr val="bg1"/>
                </a:solidFill>
                <a:effectLst/>
                <a:latin typeface="arial" panose="020B0604020202020204" pitchFamily="34" charset="0"/>
              </a:rPr>
              <a:t>sách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Ông</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Gióp</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2540" y="2910594"/>
            <a:ext cx="4305700" cy="2322025"/>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620799" y="1715547"/>
            <a:ext cx="8063344" cy="2123658"/>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en-US" sz="4400" b="1" i="0" dirty="0">
                <a:solidFill>
                  <a:schemeClr val="bg1"/>
                </a:solidFill>
                <a:effectLst/>
                <a:latin typeface="Arial" panose="020B0604020202020204" pitchFamily="34" charset="0"/>
              </a:rPr>
              <a:t>Xin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ghé</a:t>
            </a:r>
            <a:r>
              <a:rPr lang="en-US" sz="4400" b="1" i="0" dirty="0">
                <a:solidFill>
                  <a:schemeClr val="bg1"/>
                </a:solidFill>
                <a:effectLst/>
                <a:latin typeface="Arial" panose="020B0604020202020204" pitchFamily="34" charset="0"/>
              </a:rPr>
              <a:t> tai </a:t>
            </a:r>
            <a:r>
              <a:rPr lang="en-US" sz="4400" b="1" i="0" dirty="0" err="1">
                <a:solidFill>
                  <a:schemeClr val="bg1"/>
                </a:solidFill>
                <a:effectLst/>
                <a:latin typeface="Arial" panose="020B0604020202020204" pitchFamily="34" charset="0"/>
              </a:rPr>
              <a:t>về</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bên</a:t>
            </a:r>
            <a:r>
              <a:rPr lang="en-US" sz="4400" b="1" i="0" dirty="0">
                <a:solidFill>
                  <a:schemeClr val="bg1"/>
                </a:solidFill>
                <a:effectLst/>
                <a:latin typeface="Arial" panose="020B0604020202020204" pitchFamily="34" charset="0"/>
              </a:rPr>
              <a:t> con, </a:t>
            </a:r>
            <a:r>
              <a:rPr lang="en-US" sz="4400" b="1" i="0" dirty="0" err="1">
                <a:solidFill>
                  <a:schemeClr val="bg1"/>
                </a:solidFill>
                <a:effectLst/>
                <a:latin typeface="Arial" panose="020B0604020202020204" pitchFamily="34" charset="0"/>
              </a:rPr>
              <a:t>và</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xin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nghe</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rõ</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tiếng</a:t>
            </a:r>
            <a:r>
              <a:rPr lang="en-US" sz="4400" b="1" i="0" dirty="0">
                <a:solidFill>
                  <a:schemeClr val="bg1"/>
                </a:solidFill>
                <a:effectLst/>
                <a:latin typeface="Arial" panose="020B0604020202020204" pitchFamily="34" charset="0"/>
              </a:rPr>
              <a:t> con (c. 6ab).</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1009482" y="1069216"/>
            <a:ext cx="7125036" cy="646331"/>
          </a:xfrm>
          <a:prstGeom prst="rect">
            <a:avLst/>
          </a:prstGeom>
          <a:noFill/>
        </p:spPr>
        <p:txBody>
          <a:bodyPr wrap="square">
            <a:spAutoFit/>
          </a:bodyPr>
          <a:lstStyle/>
          <a:p>
            <a:pPr algn="ctr"/>
            <a:r>
              <a:rPr lang="en-US" sz="3600" b="0" i="0" dirty="0">
                <a:solidFill>
                  <a:schemeClr val="bg1"/>
                </a:solidFill>
                <a:effectLst/>
                <a:latin typeface="Arial" panose="020B0604020202020204" pitchFamily="34" charset="0"/>
              </a:rPr>
              <a:t>Tv 16, 1. 2-3. 6-7</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407339" y="0"/>
            <a:ext cx="6781800"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Tv 129, 5 </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61444" y="1098831"/>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a:t>
            </a:r>
            <a:r>
              <a:rPr lang="en-US" sz="4400" i="0" dirty="0">
                <a:solidFill>
                  <a:schemeClr val="bg1"/>
                </a:solidFill>
                <a:effectLst/>
                <a:latin typeface="Arial" panose="020B0604020202020204" pitchFamily="34" charset="0"/>
              </a:rPr>
              <a:t>– Con </a:t>
            </a:r>
            <a:r>
              <a:rPr lang="en-US" sz="4400" i="0" dirty="0" err="1">
                <a:solidFill>
                  <a:schemeClr val="bg1"/>
                </a:solidFill>
                <a:effectLst/>
                <a:latin typeface="Arial" panose="020B0604020202020204" pitchFamily="34" charset="0"/>
              </a:rPr>
              <a:t>hy</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vọng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rất</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nhiều</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vào</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linh</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hồn</a:t>
            </a:r>
            <a:r>
              <a:rPr lang="en-US" sz="4400" i="0" dirty="0">
                <a:solidFill>
                  <a:schemeClr val="bg1"/>
                </a:solidFill>
                <a:effectLst/>
                <a:latin typeface="Arial" panose="020B0604020202020204" pitchFamily="34" charset="0"/>
              </a:rPr>
              <a:t> con </a:t>
            </a:r>
            <a:r>
              <a:rPr lang="en-US" sz="4400" i="0" dirty="0" err="1">
                <a:solidFill>
                  <a:schemeClr val="bg1"/>
                </a:solidFill>
                <a:effectLst/>
                <a:latin typeface="Arial" panose="020B0604020202020204" pitchFamily="34" charset="0"/>
              </a:rPr>
              <a:t>trông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cậy</a:t>
            </a:r>
            <a:r>
              <a:rPr lang="en-US" sz="4400" i="0" dirty="0">
                <a:solidFill>
                  <a:schemeClr val="bg1"/>
                </a:solidFill>
                <a:effectLst/>
                <a:latin typeface="Arial" panose="020B0604020202020204" pitchFamily="34" charset="0"/>
              </a:rPr>
              <a:t> ở </a:t>
            </a:r>
            <a:r>
              <a:rPr lang="en-US" sz="4400" i="0" dirty="0" err="1">
                <a:solidFill>
                  <a:schemeClr val="bg1"/>
                </a:solidFill>
                <a:effectLst/>
                <a:latin typeface="Arial" panose="020B0604020202020204" pitchFamily="34" charset="0"/>
              </a:rPr>
              <a:t>lời</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804430-0F02-441E-B48B-A0F04A858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639" y="80921"/>
            <a:ext cx="1051964" cy="1051964"/>
          </a:xfrm>
          <a:prstGeom prst="rect">
            <a:avLst/>
          </a:prstGeom>
        </p:spPr>
      </p:pic>
      <p:pic>
        <p:nvPicPr>
          <p:cNvPr id="3" name="Picture 2">
            <a:extLst>
              <a:ext uri="{FF2B5EF4-FFF2-40B4-BE49-F238E27FC236}">
                <a16:creationId xmlns:a16="http://schemas.microsoft.com/office/drawing/2014/main" id="{593F7126-F5D2-4098-89DD-2A4BA43C30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58359" cy="5143500"/>
          </a:xfrm>
          <a:prstGeom prst="rect">
            <a:avLst/>
          </a:prstGeom>
        </p:spPr>
      </p:pic>
      <p:sp>
        <p:nvSpPr>
          <p:cNvPr id="8" name="TextBox 7">
            <a:extLst>
              <a:ext uri="{FF2B5EF4-FFF2-40B4-BE49-F238E27FC236}">
                <a16:creationId xmlns:a16="http://schemas.microsoft.com/office/drawing/2014/main" id="{2A4BB97A-80E1-4256-B184-030CD7C95F84}"/>
              </a:ext>
            </a:extLst>
          </p:cNvPr>
          <p:cNvSpPr txBox="1"/>
          <p:nvPr/>
        </p:nvSpPr>
        <p:spPr>
          <a:xfrm>
            <a:off x="1998733" y="3333647"/>
            <a:ext cx="6684021"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9, 46-50</a:t>
            </a:r>
            <a:endParaRPr lang="en-US" sz="3600" b="1" dirty="0">
              <a:solidFill>
                <a:srgbClr val="FFFF00"/>
              </a:solidFill>
            </a:endParaRPr>
          </a:p>
        </p:txBody>
      </p:sp>
    </p:spTree>
    <p:extLst>
      <p:ext uri="{BB962C8B-B14F-4D97-AF65-F5344CB8AC3E}">
        <p14:creationId xmlns:p14="http://schemas.microsoft.com/office/powerpoint/2010/main" val="3659870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514599" y="94149"/>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71082" y="1027021"/>
            <a:ext cx="8731305" cy="3477875"/>
          </a:xfrm>
          <a:prstGeom prst="rect">
            <a:avLst/>
          </a:prstGeom>
          <a:noFill/>
        </p:spPr>
        <p:txBody>
          <a:bodyPr wrap="square">
            <a:spAutoFit/>
          </a:bodyPr>
          <a:lstStyle/>
          <a:p>
            <a:pPr algn="just"/>
            <a:r>
              <a:rPr lang="en-US" sz="4400" b="1" i="0" dirty="0" err="1">
                <a:solidFill>
                  <a:schemeClr val="bg1"/>
                </a:solidFill>
                <a:effectLst/>
                <a:latin typeface="Arial" panose="020B0604020202020204" pitchFamily="34" charset="0"/>
              </a:rPr>
              <a:t>Lạy</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đối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với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tớ</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xin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nhớ</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lại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lời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vì</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đã</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cho</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hy</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vọng</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vào</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lời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đó</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là</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điều</a:t>
            </a:r>
            <a:r>
              <a:rPr lang="en-US" sz="4400" b="1" i="0" dirty="0">
                <a:solidFill>
                  <a:schemeClr val="bg1"/>
                </a:solidFill>
                <a:effectLst/>
                <a:latin typeface="Arial" panose="020B0604020202020204" pitchFamily="34" charset="0"/>
              </a:rPr>
              <a:t> an </a:t>
            </a:r>
            <a:r>
              <a:rPr lang="en-US" sz="4400" b="1" i="0" dirty="0" err="1">
                <a:solidFill>
                  <a:schemeClr val="bg1"/>
                </a:solidFill>
                <a:effectLst/>
                <a:latin typeface="Arial" panose="020B0604020202020204" pitchFamily="34" charset="0"/>
              </a:rPr>
              <a:t>ủi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trong</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lúc</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khốn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khổ</a:t>
            </a:r>
            <a:r>
              <a:rPr lang="en-US" sz="4400" b="1" i="0" dirty="0">
                <a:solidFill>
                  <a:schemeClr val="bg1"/>
                </a:solidFill>
                <a:effectLst/>
                <a:latin typeface="Arial" panose="020B0604020202020204" pitchFamily="34" charset="0"/>
              </a:rPr>
              <a:t>.</a:t>
            </a:r>
            <a:endParaRPr lang="vi-VN" sz="44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804430-0F02-441E-B48B-A0F04A858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639" y="80921"/>
            <a:ext cx="1051964" cy="1051964"/>
          </a:xfrm>
          <a:prstGeom prst="rect">
            <a:avLst/>
          </a:prstGeom>
        </p:spPr>
      </p:pic>
      <p:pic>
        <p:nvPicPr>
          <p:cNvPr id="3" name="Picture 2">
            <a:extLst>
              <a:ext uri="{FF2B5EF4-FFF2-40B4-BE49-F238E27FC236}">
                <a16:creationId xmlns:a16="http://schemas.microsoft.com/office/drawing/2014/main" id="{593F7126-F5D2-4098-89DD-2A4BA43C30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58359" cy="5143500"/>
          </a:xfrm>
          <a:prstGeom prst="rect">
            <a:avLst/>
          </a:prstGeom>
        </p:spPr>
      </p:pic>
      <p:sp>
        <p:nvSpPr>
          <p:cNvPr id="8" name="TextBox 7">
            <a:extLst>
              <a:ext uri="{FF2B5EF4-FFF2-40B4-BE49-F238E27FC236}">
                <a16:creationId xmlns:a16="http://schemas.microsoft.com/office/drawing/2014/main" id="{2A4BB97A-80E1-4256-B184-030CD7C95F84}"/>
              </a:ext>
            </a:extLst>
          </p:cNvPr>
          <p:cNvSpPr txBox="1"/>
          <p:nvPr/>
        </p:nvSpPr>
        <p:spPr>
          <a:xfrm>
            <a:off x="1958272" y="3519764"/>
            <a:ext cx="6684021"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HAI TUẦN </a:t>
            </a:r>
            <a:r>
              <a:rPr lang="en-US" sz="2800" b="1" dirty="0">
                <a:solidFill>
                  <a:srgbClr val="FFFF00"/>
                </a:solidFill>
                <a:latin typeface="Arial" panose="020B0604020202020204" pitchFamily="34" charset="0"/>
              </a:rPr>
              <a:t>XXVI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1807549525"/>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994</TotalTime>
  <Words>220</Words>
  <Application>Microsoft Office PowerPoint</Application>
  <PresentationFormat>On-screen Show (16:9)</PresentationFormat>
  <Paragraphs>16</Paragraphs>
  <Slides>10</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Albany</vt:lpstr>
      <vt:lpstr>Arial</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86</cp:revision>
  <dcterms:created xsi:type="dcterms:W3CDTF">2018-11-13T15:52:26Z</dcterms:created>
  <dcterms:modified xsi:type="dcterms:W3CDTF">2026-08-25T23:04:56Z</dcterms:modified>
</cp:coreProperties>
</file>