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handoutMasterIdLst>
    <p:handoutMasterId r:id="rId15"/>
  </p:handoutMasterIdLst>
  <p:sldIdLst>
    <p:sldId id="274" r:id="rId2"/>
    <p:sldId id="257" r:id="rId3"/>
    <p:sldId id="258" r:id="rId4"/>
    <p:sldId id="260" r:id="rId5"/>
    <p:sldId id="301" r:id="rId6"/>
    <p:sldId id="275" r:id="rId7"/>
    <p:sldId id="302" r:id="rId8"/>
    <p:sldId id="278" r:id="rId9"/>
    <p:sldId id="282" r:id="rId10"/>
    <p:sldId id="283" r:id="rId11"/>
    <p:sldId id="306" r:id="rId12"/>
    <p:sldId id="303" r:id="rId13"/>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34820655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1C3E3A-CF8C-455F-9A1D-98EEE924F7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3" name="Picture 2">
            <a:extLst>
              <a:ext uri="{FF2B5EF4-FFF2-40B4-BE49-F238E27FC236}">
                <a16:creationId xmlns:a16="http://schemas.microsoft.com/office/drawing/2014/main" id="{7602A92F-491F-42B3-8EEF-EFC3170027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024"/>
            <a:ext cx="9144000" cy="5123475"/>
          </a:xfrm>
          <a:prstGeom prst="rect">
            <a:avLst/>
          </a:prstGeom>
        </p:spPr>
      </p:pic>
      <p:sp>
        <p:nvSpPr>
          <p:cNvPr id="8" name="TextBox 7">
            <a:extLst>
              <a:ext uri="{FF2B5EF4-FFF2-40B4-BE49-F238E27FC236}">
                <a16:creationId xmlns:a16="http://schemas.microsoft.com/office/drawing/2014/main" id="{A59B237D-02A1-4041-980C-98BE3E3F8690}"/>
              </a:ext>
            </a:extLst>
          </p:cNvPr>
          <p:cNvSpPr txBox="1"/>
          <p:nvPr/>
        </p:nvSpPr>
        <p:spPr>
          <a:xfrm>
            <a:off x="1666958" y="4104949"/>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HAI TUẦN IV THƯỜNG NIÊN A</a:t>
            </a:r>
            <a:endParaRPr lang="en-US" sz="2800" b="1" dirty="0">
              <a:solidFill>
                <a:srgbClr val="FFFF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83221" y="1509921"/>
            <a:ext cx="8731305" cy="2123658"/>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Chính mắt tôi đã thấy ơn cứu độ mà Chúa đã sắm sẵn trước mặt muôn dân.</a:t>
            </a:r>
            <a:endParaRPr lang="en-US" sz="44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549624" y="1708870"/>
            <a:ext cx="6340110" cy="1200329"/>
          </a:xfrm>
          <a:prstGeom prst="rect">
            <a:avLst/>
          </a:prstGeom>
          <a:noFill/>
        </p:spPr>
        <p:txBody>
          <a:bodyPr wrap="square">
            <a:spAutoFit/>
          </a:bodyPr>
          <a:lstStyle/>
          <a:p>
            <a:pPr algn="ctr"/>
            <a:r>
              <a:rPr lang="en-US" sz="7200" b="1" dirty="0">
                <a:solidFill>
                  <a:srgbClr val="FFFF00"/>
                </a:solidFill>
                <a:effectLst/>
                <a:latin typeface="Arial" panose="020B0604020202020204" pitchFamily="34" charset="0"/>
                <a:cs typeface="Arial" panose="020B0604020202020204" pitchFamily="34" charset="0"/>
              </a:rPr>
              <a:t>CA KẾT LỄ</a:t>
            </a:r>
            <a:endParaRPr lang="en-US" sz="7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64848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1C3E3A-CF8C-455F-9A1D-98EEE924F7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3" name="Picture 2">
            <a:extLst>
              <a:ext uri="{FF2B5EF4-FFF2-40B4-BE49-F238E27FC236}">
                <a16:creationId xmlns:a16="http://schemas.microsoft.com/office/drawing/2014/main" id="{7602A92F-491F-42B3-8EEF-EFC3170027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024"/>
            <a:ext cx="9144000" cy="5123475"/>
          </a:xfrm>
          <a:prstGeom prst="rect">
            <a:avLst/>
          </a:prstGeom>
        </p:spPr>
      </p:pic>
      <p:sp>
        <p:nvSpPr>
          <p:cNvPr id="8" name="TextBox 7">
            <a:extLst>
              <a:ext uri="{FF2B5EF4-FFF2-40B4-BE49-F238E27FC236}">
                <a16:creationId xmlns:a16="http://schemas.microsoft.com/office/drawing/2014/main" id="{A59B237D-02A1-4041-980C-98BE3E3F8690}"/>
              </a:ext>
            </a:extLst>
          </p:cNvPr>
          <p:cNvSpPr txBox="1"/>
          <p:nvPr/>
        </p:nvSpPr>
        <p:spPr>
          <a:xfrm>
            <a:off x="1666958" y="4104949"/>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HAI TUẦN IV THƯỜNG NIÊN A</a:t>
            </a:r>
            <a:endParaRPr lang="en-US" sz="2800" b="1" dirty="0">
              <a:solidFill>
                <a:srgbClr val="FFFF00"/>
              </a:solidFill>
            </a:endParaRPr>
          </a:p>
        </p:txBody>
      </p:sp>
    </p:spTree>
    <p:extLst>
      <p:ext uri="{BB962C8B-B14F-4D97-AF65-F5344CB8AC3E}">
        <p14:creationId xmlns:p14="http://schemas.microsoft.com/office/powerpoint/2010/main" val="2879521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483629"/>
            <a:ext cx="8625439" cy="446276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000" b="1" i="0" dirty="0">
                <a:solidFill>
                  <a:schemeClr val="bg1"/>
                </a:solidFill>
                <a:effectLst/>
                <a:latin typeface="Arial" panose="020B0604020202020204" pitchFamily="34" charset="0"/>
              </a:rPr>
              <a:t>Lạy Chúa, chúng tôi tưởng nhớ lại lòng thương xót của Chúa, ngay trong đền thánh Chúa. Lạy Chúa, cũng như thánh danh Chúa, lời khen ngợi Chúa sẽ vang cùng cõi đất; tay hữu Chúa đầy đức công minh</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23645" y="-63872"/>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666349"/>
            <a:ext cx="8640961"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0" i="1" dirty="0">
                <a:solidFill>
                  <a:srgbClr val="333333"/>
                </a:solidFill>
                <a:effectLst/>
                <a:latin typeface="Arial" panose="020B0604020202020204" pitchFamily="34" charset="0"/>
              </a:rPr>
              <a:t>“</a:t>
            </a:r>
            <a:r>
              <a:rPr lang="vi-VN" sz="4400" b="1" i="1" dirty="0">
                <a:solidFill>
                  <a:schemeClr val="bg1"/>
                </a:solidFill>
                <a:effectLst/>
                <a:latin typeface="Arial" panose="020B0604020202020204" pitchFamily="34" charset="0"/>
              </a:rPr>
              <a:t>Ðấng Thống Trị mà các ngươi tìm kiếm, đến trong đền thánh Người”.</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72908" y="151878"/>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b="0" i="0" dirty="0" err="1">
                <a:solidFill>
                  <a:schemeClr val="bg1"/>
                </a:solidFill>
                <a:effectLst/>
                <a:latin typeface="Arial" panose="020B0604020202020204" pitchFamily="34" charset="0"/>
              </a:rPr>
              <a:t>Ml</a:t>
            </a:r>
            <a:r>
              <a:rPr lang="en-US" sz="4000" b="0" i="0" dirty="0">
                <a:solidFill>
                  <a:schemeClr val="bg1"/>
                </a:solidFill>
                <a:effectLst/>
                <a:latin typeface="Arial" panose="020B0604020202020204" pitchFamily="34" charset="0"/>
              </a:rPr>
              <a:t> 3, 1-4</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251519" y="2737586"/>
            <a:ext cx="8892482"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Malakhi</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7073" y="3471493"/>
            <a:ext cx="3441654" cy="1856052"/>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1146782" y="2127755"/>
            <a:ext cx="8063344" cy="769441"/>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Vua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hiển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vinh</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là</a:t>
            </a:r>
            <a:r>
              <a:rPr lang="en-US" sz="4400" b="1" i="0" dirty="0">
                <a:solidFill>
                  <a:schemeClr val="bg1"/>
                </a:solidFill>
                <a:effectLst/>
                <a:latin typeface="Arial" panose="020B0604020202020204" pitchFamily="34" charset="0"/>
              </a:rPr>
              <a:t> ai </a:t>
            </a:r>
            <a:r>
              <a:rPr lang="en-US" sz="4400" b="1" i="0" dirty="0" err="1">
                <a:solidFill>
                  <a:schemeClr val="bg1"/>
                </a:solidFill>
                <a:effectLst/>
                <a:latin typeface="Arial" panose="020B0604020202020204" pitchFamily="34" charset="0"/>
              </a:rPr>
              <a:t>vậy</a:t>
            </a:r>
            <a:r>
              <a:rPr lang="en-US" sz="4400" b="1" i="0" dirty="0">
                <a:solidFill>
                  <a:schemeClr val="bg1"/>
                </a:solidFill>
                <a:effectLst/>
                <a:latin typeface="Arial" panose="020B0604020202020204" pitchFamily="34" charset="0"/>
              </a:rPr>
              <a:t>?</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125036"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23, 7. 8. 9. 10</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p:nvPr/>
        </p:nvSpPr>
        <p:spPr>
          <a:xfrm>
            <a:off x="251519" y="666349"/>
            <a:ext cx="8640961"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Arial" panose="020B0604020202020204" pitchFamily="34" charset="0"/>
              </a:rPr>
              <a:t>“Người phải nên giống anh em mình mọi đàng”.</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72908" y="151878"/>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2: </a:t>
            </a:r>
            <a:r>
              <a:rPr lang="en-US" sz="4000" b="0" i="0" dirty="0">
                <a:solidFill>
                  <a:srgbClr val="3A3A3A"/>
                </a:solidFill>
                <a:effectLst/>
                <a:latin typeface="Roboto" panose="02000000000000000000" pitchFamily="2" charset="0"/>
              </a:rPr>
              <a:t> </a:t>
            </a:r>
            <a:r>
              <a:rPr lang="en-US" sz="4000" b="0" i="0" dirty="0">
                <a:solidFill>
                  <a:schemeClr val="bg1"/>
                </a:solidFill>
                <a:effectLst/>
                <a:latin typeface="Arial" panose="020B0604020202020204" pitchFamily="34" charset="0"/>
              </a:rPr>
              <a:t>Dt 2, 14-18</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251519" y="2207724"/>
            <a:ext cx="8892482" cy="707886"/>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gửi tín hữu Do-thái.</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56306" y="2915610"/>
            <a:ext cx="4472421" cy="2411935"/>
          </a:xfrm>
          <a:prstGeom prst="rect">
            <a:avLst/>
          </a:prstGeom>
        </p:spPr>
      </p:pic>
    </p:spTree>
    <p:extLst>
      <p:ext uri="{BB962C8B-B14F-4D97-AF65-F5344CB8AC3E}">
        <p14:creationId xmlns:p14="http://schemas.microsoft.com/office/powerpoint/2010/main" val="3707358069"/>
      </p:ext>
    </p:extLst>
  </p:cSld>
  <p:clrMapOvr>
    <a:masterClrMapping/>
  </p:clrMapOvr>
  <p:transition spd="med">
    <p:pull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 </a:t>
            </a:r>
            <a:r>
              <a:rPr lang="en-US" sz="4400" b="0" i="0" dirty="0">
                <a:solidFill>
                  <a:schemeClr val="bg1"/>
                </a:solidFill>
                <a:effectLst/>
                <a:latin typeface="Arial" panose="020B0604020202020204" pitchFamily="34" charset="0"/>
              </a:rPr>
              <a:t>Lc 2,32</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3024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Ánh</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sáng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đã</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chiếu</a:t>
            </a:r>
            <a:r>
              <a:rPr lang="en-US" sz="4400" i="0" dirty="0">
                <a:solidFill>
                  <a:schemeClr val="bg1"/>
                </a:solidFill>
                <a:effectLst/>
                <a:latin typeface="Arial" panose="020B0604020202020204" pitchFamily="34" charset="0"/>
              </a:rPr>
              <a:t> soi </a:t>
            </a:r>
            <a:r>
              <a:rPr lang="en-US" sz="4400" i="0" dirty="0" err="1">
                <a:solidFill>
                  <a:schemeClr val="bg1"/>
                </a:solidFill>
                <a:effectLst/>
                <a:latin typeface="Arial" panose="020B0604020202020204" pitchFamily="34" charset="0"/>
              </a:rPr>
              <a:t>muôn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dân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và</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là</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vinh</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quang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của</a:t>
            </a:r>
            <a:r>
              <a:rPr lang="en-US" sz="4400" i="0" dirty="0">
                <a:solidFill>
                  <a:schemeClr val="bg1"/>
                </a:solidFill>
                <a:effectLst/>
                <a:latin typeface="Arial" panose="020B0604020202020204" pitchFamily="34" charset="0"/>
              </a:rPr>
              <a:t> Israel </a:t>
            </a:r>
            <a:r>
              <a:rPr lang="en-US" sz="4400" i="0" dirty="0" err="1">
                <a:solidFill>
                  <a:schemeClr val="bg1"/>
                </a:solidFill>
                <a:effectLst/>
                <a:latin typeface="Arial" panose="020B0604020202020204" pitchFamily="34" charset="0"/>
              </a:rPr>
              <a:t>dân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1C3E3A-CF8C-455F-9A1D-98EEE924F7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3" name="Picture 2">
            <a:extLst>
              <a:ext uri="{FF2B5EF4-FFF2-40B4-BE49-F238E27FC236}">
                <a16:creationId xmlns:a16="http://schemas.microsoft.com/office/drawing/2014/main" id="{7602A92F-491F-42B3-8EEF-EFC3170027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024"/>
            <a:ext cx="9144000" cy="5123475"/>
          </a:xfrm>
          <a:prstGeom prst="rect">
            <a:avLst/>
          </a:prstGeom>
        </p:spPr>
      </p:pic>
      <p:sp>
        <p:nvSpPr>
          <p:cNvPr id="8" name="TextBox 7">
            <a:extLst>
              <a:ext uri="{FF2B5EF4-FFF2-40B4-BE49-F238E27FC236}">
                <a16:creationId xmlns:a16="http://schemas.microsoft.com/office/drawing/2014/main" id="{A59B237D-02A1-4041-980C-98BE3E3F8690}"/>
              </a:ext>
            </a:extLst>
          </p:cNvPr>
          <p:cNvSpPr txBox="1"/>
          <p:nvPr/>
        </p:nvSpPr>
        <p:spPr>
          <a:xfrm>
            <a:off x="1731293" y="3983568"/>
            <a:ext cx="6505996" cy="646331"/>
          </a:xfrm>
          <a:prstGeom prst="rect">
            <a:avLst/>
          </a:prstGeom>
          <a:noFill/>
        </p:spPr>
        <p:txBody>
          <a:bodyPr wrap="square">
            <a:spAutoFit/>
          </a:bodyPr>
          <a:lstStyle/>
          <a:p>
            <a:pPr algn="ctr"/>
            <a:r>
              <a:rPr lang="en-US" sz="3600" b="1" i="0" dirty="0" err="1">
                <a:solidFill>
                  <a:srgbClr val="FF0000"/>
                </a:solidFill>
                <a:effectLst/>
                <a:latin typeface="Arial" panose="020B0604020202020204" pitchFamily="34" charset="0"/>
              </a:rPr>
              <a:t>Phúc</a:t>
            </a:r>
            <a:r>
              <a:rPr lang="en-US" sz="3600" b="1" i="0" dirty="0">
                <a:solidFill>
                  <a:srgbClr val="FF0000"/>
                </a:solidFill>
                <a:effectLst/>
                <a:latin typeface="Arial" panose="020B0604020202020204" pitchFamily="34" charset="0"/>
              </a:rPr>
              <a:t> </a:t>
            </a:r>
            <a:r>
              <a:rPr lang="en-US" sz="3600" b="1" i="0" dirty="0" err="1">
                <a:solidFill>
                  <a:srgbClr val="FF0000"/>
                </a:solidFill>
                <a:effectLst/>
                <a:latin typeface="Arial" panose="020B0604020202020204" pitchFamily="34" charset="0"/>
              </a:rPr>
              <a:t>Âm</a:t>
            </a:r>
            <a:r>
              <a:rPr lang="en-US" sz="3600" b="1" i="0" dirty="0">
                <a:solidFill>
                  <a:srgbClr val="FF0000"/>
                </a:solidFill>
                <a:effectLst/>
                <a:latin typeface="Arial" panose="020B0604020202020204" pitchFamily="34" charset="0"/>
              </a:rPr>
              <a:t>: Lc 2, 22-32</a:t>
            </a:r>
            <a:endParaRPr lang="en-US" sz="3600" b="1" dirty="0">
              <a:solidFill>
                <a:srgbClr val="FF0000"/>
              </a:solidFill>
            </a:endParaRPr>
          </a:p>
        </p:txBody>
      </p:sp>
    </p:spTree>
    <p:extLst>
      <p:ext uri="{BB962C8B-B14F-4D97-AF65-F5344CB8AC3E}">
        <p14:creationId xmlns:p14="http://schemas.microsoft.com/office/powerpoint/2010/main" val="2024255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818</TotalTime>
  <Words>199</Words>
  <Application>Microsoft Office PowerPoint</Application>
  <PresentationFormat>On-screen Show (16:9)</PresentationFormat>
  <Paragraphs>20</Paragraphs>
  <Slides>12</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64</cp:revision>
  <dcterms:created xsi:type="dcterms:W3CDTF">2018-11-13T15:52:26Z</dcterms:created>
  <dcterms:modified xsi:type="dcterms:W3CDTF">2026-01-24T02:15:44Z</dcterms:modified>
</cp:coreProperties>
</file>