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60" r:id="rId6"/>
    <p:sldId id="316" r:id="rId7"/>
    <p:sldId id="1029" r:id="rId8"/>
    <p:sldId id="1056" r:id="rId9"/>
    <p:sldId id="426" r:id="rId10"/>
    <p:sldId id="1073" r:id="rId11"/>
    <p:sldId id="1046" r:id="rId12"/>
    <p:sldId id="346" r:id="rId13"/>
    <p:sldId id="445" r:id="rId14"/>
    <p:sldId id="1074"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3937162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28022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31730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6/6/2025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pic>
        <p:nvPicPr>
          <p:cNvPr id="7" name="Content Placeholder 6">
            <a:extLst>
              <a:ext uri="{FF2B5EF4-FFF2-40B4-BE49-F238E27FC236}">
                <a16:creationId xmlns:a16="http://schemas.microsoft.com/office/drawing/2014/main" id="{21FB9B4F-B901-4AA9-9728-EF293A8CD7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9143999" cy="5143500"/>
          </a:xfr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Tree>
    <p:extLst>
      <p:ext uri="{BB962C8B-B14F-4D97-AF65-F5344CB8AC3E}">
        <p14:creationId xmlns:p14="http://schemas.microsoft.com/office/powerpoint/2010/main" val="3687723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pic>
        <p:nvPicPr>
          <p:cNvPr id="7" name="Content Placeholder 6">
            <a:extLst>
              <a:ext uri="{FF2B5EF4-FFF2-40B4-BE49-F238E27FC236}">
                <a16:creationId xmlns:a16="http://schemas.microsoft.com/office/drawing/2014/main" id="{21FB9B4F-B901-4AA9-9728-EF293A8CD7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9143999" cy="5143500"/>
          </a:xfrm>
        </p:spPr>
      </p:pic>
      <p:sp>
        <p:nvSpPr>
          <p:cNvPr id="10" name="TextBox 9">
            <a:extLst>
              <a:ext uri="{FF2B5EF4-FFF2-40B4-BE49-F238E27FC236}">
                <a16:creationId xmlns:a16="http://schemas.microsoft.com/office/drawing/2014/main" id="{6F3C055E-0F63-4DE8-818B-EB36FA534FB8}"/>
              </a:ext>
            </a:extLst>
          </p:cNvPr>
          <p:cNvSpPr txBox="1"/>
          <p:nvPr/>
        </p:nvSpPr>
        <p:spPr>
          <a:xfrm>
            <a:off x="1752600" y="3638550"/>
            <a:ext cx="62484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NĂM TUẦN X THƯỜNG NIÊN</a:t>
            </a:r>
            <a:endParaRPr lang="en-US" sz="2800" b="1" dirty="0">
              <a:solidFill>
                <a:srgbClr val="FFFF00"/>
              </a:solidFill>
            </a:endParaRPr>
          </a:p>
        </p:txBody>
      </p:sp>
    </p:spTree>
    <p:extLst>
      <p:ext uri="{BB962C8B-B14F-4D97-AF65-F5344CB8AC3E}">
        <p14:creationId xmlns:p14="http://schemas.microsoft.com/office/powerpoint/2010/main" val="2595484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4950"/>
            <a:ext cx="8229600" cy="2571732"/>
          </a:xfrm>
        </p:spPr>
        <p:txBody>
          <a:bodyPr>
            <a:noAutofit/>
          </a:bodyPr>
          <a:lstStyle/>
          <a:p>
            <a:pPr algn="just"/>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sự</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sáng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chi ai?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Đấng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gì</a:t>
            </a:r>
            <a:r>
              <a:rPr lang="en-US" b="1" i="0" dirty="0">
                <a:solidFill>
                  <a:schemeClr val="bg1"/>
                </a:solidFill>
                <a:effectLst/>
                <a:latin typeface="arial" panose="020B0604020202020204" pitchFamily="34" charset="0"/>
              </a:rPr>
              <a:t> ai? Khi </a:t>
            </a:r>
            <a:r>
              <a:rPr lang="en-US" b="1" i="0" dirty="0" err="1">
                <a:solidFill>
                  <a:schemeClr val="bg1"/>
                </a:solidFill>
                <a:effectLst/>
                <a:latin typeface="arial" panose="020B0604020202020204" pitchFamily="34" charset="0"/>
              </a:rPr>
              <a:t>những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đứa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ác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xông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thịt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bọn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thù</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ghét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tôi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sẽ</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siêu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té</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ngã</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gục</a:t>
            </a:r>
            <a:r>
              <a:rPr lang="en-US" b="1" i="0" dirty="0">
                <a:solidFill>
                  <a:schemeClr val="bg1"/>
                </a:solidFill>
                <a:effectLst/>
                <a:latin typeface="arial" panose="020B0604020202020204" pitchFamily="34" charset="0"/>
              </a:rPr>
              <a:t>.</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86000" y="2667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143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00B0F0"/>
                </a:solidFill>
                <a:effectLst/>
                <a:latin typeface="arial" panose="020B0604020202020204" pitchFamily="34" charset="0"/>
              </a:rPr>
              <a:t>2 Cr 3, 15 – 4, 1. 3-6</a:t>
            </a:r>
            <a:endParaRPr lang="en-US" sz="4000" dirty="0">
              <a:solidFill>
                <a:srgbClr val="00B0F0"/>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445728"/>
            <a:ext cx="4114801" cy="1844566"/>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304801" y="570587"/>
            <a:ext cx="8572499" cy="1938992"/>
          </a:xfrm>
          <a:prstGeom prst="rect">
            <a:avLst/>
          </a:prstGeom>
          <a:noFill/>
        </p:spPr>
        <p:txBody>
          <a:bodyPr wrap="square">
            <a:spAutoFit/>
          </a:bodyPr>
          <a:lstStyle/>
          <a:p>
            <a:pPr algn="just"/>
            <a:r>
              <a:rPr lang="vi-VN" sz="4000" i="1" dirty="0">
                <a:solidFill>
                  <a:schemeClr val="bg1"/>
                </a:solidFill>
                <a:effectLst/>
                <a:latin typeface="arial" panose="020B0604020202020204" pitchFamily="34" charset="0"/>
              </a:rPr>
              <a:t>“Thiên Chúa chiếu sáng trong lòng chúng ta, hầu làm sáng tỏ sự hiểu biết về vinh quang của Người”.</a:t>
            </a:r>
            <a:endParaRPr lang="en-US" sz="4000" dirty="0">
              <a:solidFill>
                <a:schemeClr val="bg1"/>
              </a:solidFill>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699" y="2425571"/>
            <a:ext cx="8610601" cy="1200329"/>
          </a:xfrm>
          <a:prstGeom prst="rect">
            <a:avLst/>
          </a:prstGeom>
          <a:noFill/>
        </p:spPr>
        <p:txBody>
          <a:bodyPr wrap="square">
            <a:spAutoFit/>
          </a:bodyPr>
          <a:lstStyle/>
          <a:p>
            <a:r>
              <a:rPr lang="vi-VN" sz="3600" b="0" i="0" dirty="0">
                <a:solidFill>
                  <a:srgbClr val="FFFF00"/>
                </a:solidFill>
                <a:effectLst/>
                <a:latin typeface="Arial" panose="020B0604020202020204" pitchFamily="34" charset="0"/>
              </a:rPr>
              <a:t>Trích thư thứ hai của Thánh Phaolô Tông đồ gửi tín hữu Côrintô.</a:t>
            </a:r>
            <a:endParaRPr lang="en-US" sz="3600" dirty="0">
              <a:solidFill>
                <a:srgbClr val="FFFF00"/>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853922"/>
            <a:ext cx="8610600" cy="2266950"/>
          </a:xfrm>
        </p:spPr>
        <p:txBody>
          <a:bodyPr>
            <a:normAutofit/>
          </a:bodyPr>
          <a:lstStyle/>
          <a:p>
            <a:pPr algn="just"/>
            <a:r>
              <a:rPr lang="en-US" sz="4000" b="1" i="0" dirty="0" err="1">
                <a:solidFill>
                  <a:schemeClr val="bg1"/>
                </a:solidFill>
                <a:effectLst/>
                <a:latin typeface="Arial" panose="020B0604020202020204" pitchFamily="34" charset="0"/>
              </a:rPr>
              <a:t>Ðáp</a:t>
            </a:r>
            <a:r>
              <a:rPr lang="en-US" sz="4000" b="1" i="0" dirty="0">
                <a:solidFill>
                  <a:schemeClr val="bg1"/>
                </a:solidFill>
                <a:effectLst/>
                <a:latin typeface="Arial" panose="020B0604020202020204" pitchFamily="34" charset="0"/>
              </a:rPr>
              <a:t>: </a:t>
            </a:r>
            <a:r>
              <a:rPr lang="vi-VN" sz="1600" b="0" i="0" dirty="0">
                <a:solidFill>
                  <a:srgbClr val="333333"/>
                </a:solidFill>
                <a:effectLst/>
                <a:latin typeface="Arial" panose="020B0604020202020204" pitchFamily="34" charset="0"/>
              </a:rPr>
              <a:t> </a:t>
            </a:r>
            <a:r>
              <a:rPr lang="en-US"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Vinh quang Chúa ngự trị trong đất nước chúng tôi</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2971800" y="4381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59C55690-B645-4ED3-982D-7EA01AA981B3}"/>
              </a:ext>
            </a:extLst>
          </p:cNvPr>
          <p:cNvSpPr txBox="1"/>
          <p:nvPr/>
        </p:nvSpPr>
        <p:spPr>
          <a:xfrm>
            <a:off x="1752600" y="1207591"/>
            <a:ext cx="6096000" cy="646331"/>
          </a:xfrm>
          <a:prstGeom prst="rect">
            <a:avLst/>
          </a:prstGeom>
          <a:noFill/>
        </p:spPr>
        <p:txBody>
          <a:bodyPr wrap="square" rtlCol="0">
            <a:spAutoFit/>
          </a:bodyPr>
          <a:lstStyle/>
          <a:p>
            <a:r>
              <a:rPr lang="de-DE" sz="3600" b="0" i="0" dirty="0">
                <a:solidFill>
                  <a:srgbClr val="00B0F0"/>
                </a:solidFill>
                <a:effectLst/>
                <a:latin typeface="arial" panose="020B0604020202020204" pitchFamily="34" charset="0"/>
              </a:rPr>
              <a:t>Tv 84, 9ab-10. 11-12. 13-14</a:t>
            </a:r>
            <a:endParaRPr lang="en-US" sz="3600" dirty="0">
              <a:solidFill>
                <a:srgbClr val="00B0F0"/>
              </a:solidFill>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065431"/>
            <a:ext cx="8305800" cy="3848100"/>
          </a:xfrm>
        </p:spPr>
        <p:txBody>
          <a:bodyPr>
            <a:noAutofit/>
          </a:bodyPr>
          <a:lstStyle/>
          <a:p>
            <a:pPr algn="just"/>
            <a:r>
              <a:rPr lang="vi-VN" b="1" i="0" dirty="0">
                <a:solidFill>
                  <a:srgbClr val="FFFF00"/>
                </a:solidFill>
                <a:effectLst/>
                <a:latin typeface="arial" panose="020B0604020202020204" pitchFamily="34" charset="0"/>
              </a:rPr>
              <a:t>Alleluia, alleluia! </a:t>
            </a:r>
            <a:r>
              <a:rPr lang="vi-VN" b="1" i="0" dirty="0">
                <a:solidFill>
                  <a:schemeClr val="bg1"/>
                </a:solidFill>
                <a:effectLst/>
                <a:latin typeface="arial" panose="020B0604020202020204" pitchFamily="34" charset="0"/>
              </a:rPr>
              <a:t>– Chúa phán: “Nếu ai yêu Thầy, thì sẽ giữ lời Thầy, và Cha Thầy sẽ yêu mến người ấy, và Chúng Ta sẽ đến và ở trong người ấy”. –</a:t>
            </a:r>
            <a:r>
              <a:rPr lang="vi-VN"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
        <p:nvSpPr>
          <p:cNvPr id="4" name="TextBox 3">
            <a:extLst>
              <a:ext uri="{FF2B5EF4-FFF2-40B4-BE49-F238E27FC236}">
                <a16:creationId xmlns:a16="http://schemas.microsoft.com/office/drawing/2014/main" id="{E169A9D0-85E7-40B4-A2EE-30E198D818B8}"/>
              </a:ext>
            </a:extLst>
          </p:cNvPr>
          <p:cNvSpPr txBox="1"/>
          <p:nvPr/>
        </p:nvSpPr>
        <p:spPr>
          <a:xfrm>
            <a:off x="2438400" y="229969"/>
            <a:ext cx="5181600" cy="646331"/>
          </a:xfrm>
          <a:prstGeom prst="rect">
            <a:avLst/>
          </a:prstGeom>
          <a:noFill/>
        </p:spPr>
        <p:txBody>
          <a:bodyPr wrap="square">
            <a:spAutoFit/>
          </a:bodyPr>
          <a:lstStyle/>
          <a:p>
            <a:r>
              <a:rPr lang="en-US" sz="3600" b="0" i="0" dirty="0">
                <a:solidFill>
                  <a:srgbClr val="FF0000"/>
                </a:solidFill>
                <a:effectLst/>
                <a:latin typeface="arial" panose="020B0604020202020204" pitchFamily="34" charset="0"/>
              </a:rPr>
              <a:t>Alleluia: </a:t>
            </a:r>
            <a:r>
              <a:rPr lang="en-US" sz="3600" b="0" i="0" dirty="0">
                <a:solidFill>
                  <a:srgbClr val="00B0F0"/>
                </a:solidFill>
                <a:effectLst/>
                <a:latin typeface="arial" panose="020B0604020202020204" pitchFamily="34" charset="0"/>
              </a:rPr>
              <a:t>Ga 14, 29</a:t>
            </a:r>
            <a:endParaRPr lang="en-US" sz="3600" dirty="0">
              <a:solidFill>
                <a:srgbClr val="00B0F0"/>
              </a:solidFill>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Picture 10">
            <a:extLst>
              <a:ext uri="{FF2B5EF4-FFF2-40B4-BE49-F238E27FC236}">
                <a16:creationId xmlns:a16="http://schemas.microsoft.com/office/drawing/2014/main" id="{9C69AC71-2F9B-4609-BC41-83C5389FA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pic>
        <p:nvPicPr>
          <p:cNvPr id="7" name="Content Placeholder 6">
            <a:extLst>
              <a:ext uri="{FF2B5EF4-FFF2-40B4-BE49-F238E27FC236}">
                <a16:creationId xmlns:a16="http://schemas.microsoft.com/office/drawing/2014/main" id="{21FB9B4F-B901-4AA9-9728-EF293A8CD71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0"/>
            <a:ext cx="9143999" cy="5143500"/>
          </a:xfrm>
        </p:spPr>
      </p:pic>
      <p:sp>
        <p:nvSpPr>
          <p:cNvPr id="10" name="TextBox 9">
            <a:extLst>
              <a:ext uri="{FF2B5EF4-FFF2-40B4-BE49-F238E27FC236}">
                <a16:creationId xmlns:a16="http://schemas.microsoft.com/office/drawing/2014/main" id="{6F3C055E-0F63-4DE8-818B-EB36FA534FB8}"/>
              </a:ext>
            </a:extLst>
          </p:cNvPr>
          <p:cNvSpPr txBox="1"/>
          <p:nvPr/>
        </p:nvSpPr>
        <p:spPr>
          <a:xfrm>
            <a:off x="3200400" y="3638550"/>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5, 20-26</a:t>
            </a:r>
            <a:endParaRPr lang="en-US" sz="2800" b="1" dirty="0">
              <a:solidFill>
                <a:srgbClr val="FFFF00"/>
              </a:solidFill>
            </a:endParaRPr>
          </a:p>
        </p:txBody>
      </p:sp>
    </p:spTree>
    <p:extLst>
      <p:ext uri="{BB962C8B-B14F-4D97-AF65-F5344CB8AC3E}">
        <p14:creationId xmlns:p14="http://schemas.microsoft.com/office/powerpoint/2010/main" val="9172935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84154"/>
            <a:ext cx="8229600" cy="2960786"/>
          </a:xfrm>
        </p:spPr>
        <p:txBody>
          <a:bodyPr>
            <a:normAutofit/>
          </a:bodyPr>
          <a:lstStyle/>
          <a:p>
            <a:pPr algn="just"/>
            <a:r>
              <a:rPr lang="vi-VN" b="1" i="0" dirty="0">
                <a:solidFill>
                  <a:schemeClr val="bg1"/>
                </a:solidFill>
                <a:effectLst/>
                <a:latin typeface="arial" panose="020B0604020202020204" pitchFamily="34" charset="0"/>
              </a:rPr>
              <a:t>Chúa là sơn động chỗ tôi nương mình, là Đấng cứu độ và là sức hộ phù tôi.</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14600" y="209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1091</TotalTime>
  <Words>230</Words>
  <Application>Microsoft Office PowerPoint</Application>
  <PresentationFormat>On-screen Show (16:9)</PresentationFormat>
  <Paragraphs>22</Paragraphs>
  <Slides>10</Slides>
  <Notes>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10</vt:i4>
      </vt:variant>
    </vt:vector>
  </HeadingPairs>
  <TitlesOfParts>
    <vt:vector size="20" baseType="lpstr">
      <vt:lpstr>Arial</vt: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Chúa là sự sáng, là Đấng cứu độ tôi, tôi sợ chi ai? Chúa là Đấng phù trợ đời tôi, tôi sợ gì ai? Khi những đứa ác xông vào để xả thịt tôi, bọn thù ghét tôi sẽ siêu té và ngã gục.</vt:lpstr>
      <vt:lpstr>PowerPoint Presentation</vt:lpstr>
      <vt:lpstr>Ðáp:   Vinh quang Chúa ngự trị trong đất nước chúng tôi</vt:lpstr>
      <vt:lpstr>Alleluia, alleluia! – Chúa phán: “Nếu ai yêu Thầy, thì sẽ giữ lời Thầy, và Cha Thầy sẽ yêu mến người ấy, và Chúng Ta sẽ đến và ở trong người ấy”. –Alleluia.</vt:lpstr>
      <vt:lpstr>PowerPoint Presentation</vt:lpstr>
      <vt:lpstr>PowerPoint Presentation</vt:lpstr>
      <vt:lpstr>Chúa là sơn động chỗ tôi nương mình, là Đấng cứu độ và là sức hộ phù tôi.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149</cp:revision>
  <dcterms:created xsi:type="dcterms:W3CDTF">2021-12-05T01:20:54Z</dcterms:created>
  <dcterms:modified xsi:type="dcterms:W3CDTF">2025-06-06T02:46:17Z</dcterms:modified>
</cp:coreProperties>
</file>