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828" r:id="rId3"/>
    <p:sldMasterId id="2147484004" r:id="rId4"/>
  </p:sldMasterIdLst>
  <p:sldIdLst>
    <p:sldId id="9769" r:id="rId5"/>
    <p:sldId id="9692" r:id="rId6"/>
    <p:sldId id="385" r:id="rId7"/>
    <p:sldId id="9754" r:id="rId8"/>
    <p:sldId id="389" r:id="rId9"/>
    <p:sldId id="9772" r:id="rId10"/>
    <p:sldId id="9698" r:id="rId11"/>
    <p:sldId id="278" r:id="rId12"/>
    <p:sldId id="293" r:id="rId13"/>
    <p:sldId id="9773" r:id="rId14"/>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C" initials="P" lastIdx="1" clrIdx="0">
    <p:extLst>
      <p:ext uri="{19B8F6BF-5375-455C-9EA6-DF929625EA0E}">
        <p15:presenceInfo xmlns:p15="http://schemas.microsoft.com/office/powerpoint/2012/main" userId="PC"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213" autoAdjust="0"/>
    <p:restoredTop sz="94693" autoAdjust="0"/>
  </p:normalViewPr>
  <p:slideViewPr>
    <p:cSldViewPr>
      <p:cViewPr varScale="1">
        <p:scale>
          <a:sx n="83" d="100"/>
          <a:sy n="83" d="100"/>
        </p:scale>
        <p:origin x="316" y="52"/>
      </p:cViewPr>
      <p:guideLst>
        <p:guide orient="horz" pos="1620"/>
        <p:guide pos="2880"/>
      </p:guideLst>
    </p:cSldViewPr>
  </p:slideViewPr>
  <p:outlineViewPr>
    <p:cViewPr>
      <p:scale>
        <a:sx n="33" d="100"/>
        <a:sy n="33" d="100"/>
      </p:scale>
      <p:origin x="0" y="851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2"/>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F0BBB32-54BA-4194-BF0A-ED9313CE4595}" type="datetimeFigureOut">
              <a:rPr lang="en-US" smtClean="0"/>
              <a:t>3/10/2025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3691204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t>3/10/2025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4582531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1"/>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1"/>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t>3/10/2025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10346303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3/10/2025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77452345"/>
      </p:ext>
    </p:extLst>
  </p:cSld>
  <p:clrMapOvr>
    <a:masterClrMapping/>
  </p:clrMapOvr>
  <p:transition spd="slow" advClick="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3/10/2025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53371939"/>
      </p:ext>
    </p:extLst>
  </p:cSld>
  <p:clrMapOvr>
    <a:masterClrMapping/>
  </p:clrMapOvr>
  <p:transition spd="slow" advClick="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3/10/2025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40841954"/>
      </p:ext>
    </p:extLst>
  </p:cSld>
  <p:clrMapOvr>
    <a:masterClrMapping/>
  </p:clrMapOvr>
  <p:transition spd="slow" advClick="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3/10/2025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61417460"/>
      </p:ext>
    </p:extLst>
  </p:cSld>
  <p:clrMapOvr>
    <a:masterClrMapping/>
  </p:clrMapOvr>
  <p:transition spd="slow" advClick="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A3318-CD7F-4429-B228-68E731F393B3}" type="datetimeFigureOut">
              <a:rPr lang="en-US" smtClean="0">
                <a:solidFill>
                  <a:prstClr val="black">
                    <a:tint val="75000"/>
                  </a:prstClr>
                </a:solidFill>
              </a:rPr>
              <a:pPr/>
              <a:t>3/10/2025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9463424"/>
      </p:ext>
    </p:extLst>
  </p:cSld>
  <p:clrMapOvr>
    <a:masterClrMapping/>
  </p:clrMapOvr>
  <p:transition spd="slow" advClick="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A3318-CD7F-4429-B228-68E731F393B3}" type="datetimeFigureOut">
              <a:rPr lang="en-US" smtClean="0">
                <a:solidFill>
                  <a:prstClr val="black">
                    <a:tint val="75000"/>
                  </a:prstClr>
                </a:solidFill>
              </a:rPr>
              <a:pPr/>
              <a:t>3/10/2025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61573196"/>
      </p:ext>
    </p:extLst>
  </p:cSld>
  <p:clrMapOvr>
    <a:masterClrMapping/>
  </p:clrMapOvr>
  <p:transition spd="slow" advClick="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A3318-CD7F-4429-B228-68E731F393B3}" type="datetimeFigureOut">
              <a:rPr lang="en-US" smtClean="0">
                <a:solidFill>
                  <a:prstClr val="black">
                    <a:tint val="75000"/>
                  </a:prstClr>
                </a:solidFill>
              </a:rPr>
              <a:pPr/>
              <a:t>3/10/2025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0551362"/>
      </p:ext>
    </p:extLst>
  </p:cSld>
  <p:clrMapOvr>
    <a:masterClrMapping/>
  </p:clrMapOvr>
  <p:transition spd="slow" advClick="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3"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3/10/2025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69658008"/>
      </p:ext>
    </p:extLst>
  </p:cSld>
  <p:clrMapOvr>
    <a:masterClrMapping/>
  </p:clrMapOvr>
  <p:transition spd="slow" advClick="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t>3/10/2025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20171275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3/10/2025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4302990"/>
      </p:ext>
    </p:extLst>
  </p:cSld>
  <p:clrMapOvr>
    <a:masterClrMapping/>
  </p:clrMapOvr>
  <p:transition spd="slow" advClick="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3/10/2025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33410086"/>
      </p:ext>
    </p:extLst>
  </p:cSld>
  <p:clrMapOvr>
    <a:masterClrMapping/>
  </p:clrMapOvr>
  <p:transition spd="slow" advClick="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3/10/2025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42728602"/>
      </p:ext>
    </p:extLst>
  </p:cSld>
  <p:clrMapOvr>
    <a:masterClrMapping/>
  </p:clrMapOvr>
  <p:transition spd="slow" advClick="0"/>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2"/>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10200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6542251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8"/>
            <a:ext cx="7772400" cy="1021557"/>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16353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769522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2791375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69745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18771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8"/>
            <a:ext cx="7772400" cy="1021557"/>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0BBB32-54BA-4194-BF0A-ED9313CE4595}" type="datetimeFigureOut">
              <a:rPr lang="en-US" smtClean="0"/>
              <a:t>3/10/2025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1845393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04788"/>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9376186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3961176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9152907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1"/>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1"/>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6065401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2"/>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728759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90092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8"/>
            <a:ext cx="7772400" cy="1021557"/>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7370406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7355753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651086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87405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0BBB32-54BA-4194-BF0A-ED9313CE4595}" type="datetimeFigureOut">
              <a:rPr lang="en-US" smtClean="0"/>
              <a:t>3/10/2025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40388719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451356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04788"/>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317948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4263158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4362157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1"/>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1"/>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2543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0BBB32-54BA-4194-BF0A-ED9313CE4595}" type="datetimeFigureOut">
              <a:rPr lang="en-US" smtClean="0"/>
              <a:t>3/10/2025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555871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0BBB32-54BA-4194-BF0A-ED9313CE4595}" type="datetimeFigureOut">
              <a:rPr lang="en-US" smtClean="0"/>
              <a:t>3/10/2025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41090328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0BBB32-54BA-4194-BF0A-ED9313CE4595}" type="datetimeFigureOut">
              <a:rPr lang="en-US" smtClean="0"/>
              <a:t>3/10/2025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30972176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04788"/>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t>3/10/2025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966455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t>3/10/2025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34477214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0"/>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F0BBB32-54BA-4194-BF0A-ED9313CE4595}" type="datetimeFigureOut">
              <a:rPr lang="en-US" smtClean="0"/>
              <a:t>3/10/2025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A511856-4617-4425-9FD6-154895FC07B8}" type="slidenum">
              <a:rPr lang="en-US" smtClean="0"/>
              <a:t>‹#›</a:t>
            </a:fld>
            <a:endParaRPr lang="en-US"/>
          </a:p>
        </p:txBody>
      </p:sp>
    </p:spTree>
    <p:extLst>
      <p:ext uri="{BB962C8B-B14F-4D97-AF65-F5344CB8AC3E}">
        <p14:creationId xmlns:p14="http://schemas.microsoft.com/office/powerpoint/2010/main" val="28835798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8CA3318-CD7F-4429-B228-68E731F393B3}" type="datetimeFigureOut">
              <a:rPr lang="en-US" smtClean="0">
                <a:solidFill>
                  <a:prstClr val="black">
                    <a:tint val="75000"/>
                  </a:prstClr>
                </a:solidFill>
              </a:rPr>
              <a:pPr/>
              <a:t>3/10/2025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312896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advClick="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0"/>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3383296"/>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0"/>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65008983"/>
      </p:ext>
    </p:extLst>
  </p:cSld>
  <p:clrMap bg1="lt1" tx1="dk1" bg2="lt2" tx2="dk2" accent1="accent1" accent2="accent2" accent3="accent3" accent4="accent4" accent5="accent5" accent6="accent6" hlink="hlink" folHlink="folHlink"/>
  <p:sldLayoutIdLst>
    <p:sldLayoutId id="2147484005" r:id="rId1"/>
    <p:sldLayoutId id="2147484006" r:id="rId2"/>
    <p:sldLayoutId id="2147484007" r:id="rId3"/>
    <p:sldLayoutId id="2147484008" r:id="rId4"/>
    <p:sldLayoutId id="2147484009" r:id="rId5"/>
    <p:sldLayoutId id="2147484010" r:id="rId6"/>
    <p:sldLayoutId id="2147484011" r:id="rId7"/>
    <p:sldLayoutId id="2147484012" r:id="rId8"/>
    <p:sldLayoutId id="2147484013" r:id="rId9"/>
    <p:sldLayoutId id="2147484014" r:id="rId10"/>
    <p:sldLayoutId id="214748401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4.jpg"/><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7C347DD-9893-412A-A875-CF32F2DF7C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404"/>
            <a:ext cx="9144000" cy="5153904"/>
          </a:xfrm>
          <a:prstGeom prst="rect">
            <a:avLst/>
          </a:prstGeom>
        </p:spPr>
      </p:pic>
      <p:pic>
        <p:nvPicPr>
          <p:cNvPr id="7" name="Picture 6">
            <a:extLst>
              <a:ext uri="{FF2B5EF4-FFF2-40B4-BE49-F238E27FC236}">
                <a16:creationId xmlns:a16="http://schemas.microsoft.com/office/drawing/2014/main" id="{3F85D2F8-BB68-4465-8929-DFBA0EB9FD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209550"/>
            <a:ext cx="962025" cy="962025"/>
          </a:xfrm>
          <a:prstGeom prst="rect">
            <a:avLst/>
          </a:prstGeom>
        </p:spPr>
      </p:pic>
      <p:sp>
        <p:nvSpPr>
          <p:cNvPr id="8" name="TextBox 7">
            <a:extLst>
              <a:ext uri="{FF2B5EF4-FFF2-40B4-BE49-F238E27FC236}">
                <a16:creationId xmlns:a16="http://schemas.microsoft.com/office/drawing/2014/main" id="{CB944F1B-F917-4503-A6C3-3096F7C3E7F7}"/>
              </a:ext>
            </a:extLst>
          </p:cNvPr>
          <p:cNvSpPr txBox="1"/>
          <p:nvPr/>
        </p:nvSpPr>
        <p:spPr>
          <a:xfrm>
            <a:off x="2971800" y="3105150"/>
            <a:ext cx="54864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a:t>
            </a:r>
            <a:r>
              <a:rPr lang="en-US" sz="2800" b="1" dirty="0">
                <a:solidFill>
                  <a:srgbClr val="FFFF00"/>
                </a:solidFill>
                <a:latin typeface="Arial" panose="020B0604020202020204" pitchFamily="34" charset="0"/>
              </a:rPr>
              <a:t>NĂM TUẦN II MÙA CHAY</a:t>
            </a:r>
            <a:endParaRPr lang="en-US" sz="2800" dirty="0">
              <a:solidFill>
                <a:srgbClr val="FFFF00"/>
              </a:solidFill>
            </a:endParaRPr>
          </a:p>
        </p:txBody>
      </p:sp>
    </p:spTree>
    <p:extLst>
      <p:ext uri="{BB962C8B-B14F-4D97-AF65-F5344CB8AC3E}">
        <p14:creationId xmlns:p14="http://schemas.microsoft.com/office/powerpoint/2010/main" val="3416533405"/>
      </p:ext>
    </p:extLst>
  </p:cSld>
  <p:clrMapOvr>
    <a:masterClrMapping/>
  </p:clrMapOvr>
  <p:transition spd="slow"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7C347DD-9893-412A-A875-CF32F2DF7C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404"/>
            <a:ext cx="9144000" cy="5153904"/>
          </a:xfrm>
          <a:prstGeom prst="rect">
            <a:avLst/>
          </a:prstGeom>
        </p:spPr>
      </p:pic>
      <p:pic>
        <p:nvPicPr>
          <p:cNvPr id="7" name="Picture 6">
            <a:extLst>
              <a:ext uri="{FF2B5EF4-FFF2-40B4-BE49-F238E27FC236}">
                <a16:creationId xmlns:a16="http://schemas.microsoft.com/office/drawing/2014/main" id="{3F85D2F8-BB68-4465-8929-DFBA0EB9FD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209550"/>
            <a:ext cx="962025" cy="962025"/>
          </a:xfrm>
          <a:prstGeom prst="rect">
            <a:avLst/>
          </a:prstGeom>
        </p:spPr>
      </p:pic>
      <p:sp>
        <p:nvSpPr>
          <p:cNvPr id="8" name="TextBox 7">
            <a:extLst>
              <a:ext uri="{FF2B5EF4-FFF2-40B4-BE49-F238E27FC236}">
                <a16:creationId xmlns:a16="http://schemas.microsoft.com/office/drawing/2014/main" id="{CB944F1B-F917-4503-A6C3-3096F7C3E7F7}"/>
              </a:ext>
            </a:extLst>
          </p:cNvPr>
          <p:cNvSpPr txBox="1"/>
          <p:nvPr/>
        </p:nvSpPr>
        <p:spPr>
          <a:xfrm>
            <a:off x="2971800" y="3105150"/>
            <a:ext cx="54864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a:t>
            </a:r>
            <a:r>
              <a:rPr lang="en-US" sz="2800" b="1" dirty="0">
                <a:solidFill>
                  <a:srgbClr val="FFFF00"/>
                </a:solidFill>
                <a:latin typeface="Arial" panose="020B0604020202020204" pitchFamily="34" charset="0"/>
              </a:rPr>
              <a:t>NĂM TUẦN II MÙA CHAY</a:t>
            </a:r>
            <a:endParaRPr lang="en-US" sz="2800" dirty="0">
              <a:solidFill>
                <a:srgbClr val="FFFF00"/>
              </a:solidFill>
            </a:endParaRPr>
          </a:p>
        </p:txBody>
      </p:sp>
    </p:spTree>
    <p:extLst>
      <p:ext uri="{BB962C8B-B14F-4D97-AF65-F5344CB8AC3E}">
        <p14:creationId xmlns:p14="http://schemas.microsoft.com/office/powerpoint/2010/main" val="3940253778"/>
      </p:ext>
    </p:extLst>
  </p:cSld>
  <p:clrMapOvr>
    <a:masterClrMapping/>
  </p:clrMapOvr>
  <p:transition spd="slow" advClick="0"/>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 y="1123950"/>
            <a:ext cx="8763000" cy="3867152"/>
          </a:xfrm>
        </p:spPr>
        <p:txBody>
          <a:bodyPr>
            <a:noAutofit/>
          </a:bodyPr>
          <a:lstStyle/>
          <a:p>
            <a:pPr algn="just"/>
            <a:r>
              <a:rPr lang="vi-VN" b="1" i="0" dirty="0">
                <a:solidFill>
                  <a:schemeClr val="bg1"/>
                </a:solidFill>
                <a:effectLst/>
                <a:latin typeface="Arial" panose="020B0604020202020204" pitchFamily="34" charset="0"/>
              </a:rPr>
              <a:t>Lạy Chúa, xin dò xét tôi và nhận biết lòng tôi, xin Chúa nhìn coi hoặc giả tôi đi đường bất chính, và xin hướng dẫn tôi trong đường lối đời đời.</a:t>
            </a:r>
            <a:endParaRPr lang="en-US" b="1" i="1" dirty="0">
              <a:solidFill>
                <a:schemeClr val="bg1"/>
              </a:solidFill>
              <a:effectLst/>
              <a:cs typeface="Times New Roman" pitchFamily="18" charset="0"/>
            </a:endParaRPr>
          </a:p>
        </p:txBody>
      </p:sp>
      <p:sp>
        <p:nvSpPr>
          <p:cNvPr id="3" name="TextBox 2">
            <a:extLst>
              <a:ext uri="{FF2B5EF4-FFF2-40B4-BE49-F238E27FC236}">
                <a16:creationId xmlns:a16="http://schemas.microsoft.com/office/drawing/2014/main" id="{9D3D0812-1D50-41C8-A4E8-63267AD852E9}"/>
              </a:ext>
            </a:extLst>
          </p:cNvPr>
          <p:cNvSpPr txBox="1"/>
          <p:nvPr/>
        </p:nvSpPr>
        <p:spPr>
          <a:xfrm>
            <a:off x="1219200" y="514350"/>
            <a:ext cx="5943600" cy="769441"/>
          </a:xfrm>
          <a:prstGeom prst="rect">
            <a:avLst/>
          </a:prstGeom>
          <a:noFill/>
        </p:spPr>
        <p:txBody>
          <a:bodyPr wrap="square" rtlCol="0">
            <a:spAutoFit/>
          </a:bodyPr>
          <a:lstStyle/>
          <a:p>
            <a:pPr algn="ctr"/>
            <a:r>
              <a:rPr lang="vi-VN" sz="4400" b="1" i="0" dirty="0">
                <a:solidFill>
                  <a:srgbClr val="FFFF00"/>
                </a:solidFill>
                <a:effectLst/>
                <a:latin typeface="Arial" panose="020B0604020202020204" pitchFamily="34" charset="0"/>
              </a:rPr>
              <a:t>Ca nhập lễ</a:t>
            </a:r>
            <a:endParaRPr lang="en-US" sz="4400" b="1" dirty="0"/>
          </a:p>
        </p:txBody>
      </p:sp>
    </p:spTree>
    <p:extLst>
      <p:ext uri="{BB962C8B-B14F-4D97-AF65-F5344CB8AC3E}">
        <p14:creationId xmlns:p14="http://schemas.microsoft.com/office/powerpoint/2010/main" val="7965093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209550"/>
            <a:ext cx="5049493" cy="2417445"/>
          </a:xfrm>
          <a:prstGeom prst="rect">
            <a:avLst/>
          </a:prstGeom>
        </p:spPr>
      </p:pic>
      <p:sp>
        <p:nvSpPr>
          <p:cNvPr id="4" name="Rectangle 3"/>
          <p:cNvSpPr/>
          <p:nvPr/>
        </p:nvSpPr>
        <p:spPr>
          <a:xfrm>
            <a:off x="266700" y="1885950"/>
            <a:ext cx="8610600" cy="3170099"/>
          </a:xfrm>
          <a:prstGeom prst="rect">
            <a:avLst/>
          </a:prstGeom>
        </p:spPr>
        <p:txBody>
          <a:bodyPr wrap="square">
            <a:spAutoFit/>
          </a:bodyPr>
          <a:lstStyle/>
          <a:p>
            <a:r>
              <a:rPr lang="vi-VN" sz="4000" b="1" i="0" dirty="0">
                <a:solidFill>
                  <a:srgbClr val="FFFF00"/>
                </a:solidFill>
                <a:effectLst/>
                <a:latin typeface="Arial" panose="020B0604020202020204" pitchFamily="34" charset="0"/>
              </a:rPr>
              <a:t>Bài Ðọc I:</a:t>
            </a:r>
            <a:r>
              <a:rPr lang="vi-VN" sz="4000" b="1" i="0" dirty="0">
                <a:solidFill>
                  <a:srgbClr val="333333"/>
                </a:solidFill>
                <a:effectLst/>
                <a:latin typeface="Arial" panose="020B0604020202020204" pitchFamily="34" charset="0"/>
              </a:rPr>
              <a:t> </a:t>
            </a:r>
            <a:r>
              <a:rPr lang="en-US" sz="4000" b="0" i="0" dirty="0">
                <a:solidFill>
                  <a:schemeClr val="bg1"/>
                </a:solidFill>
                <a:effectLst/>
                <a:latin typeface="Arial" panose="020B0604020202020204" pitchFamily="34" charset="0"/>
              </a:rPr>
              <a:t>Gr 17, 5-10</a:t>
            </a:r>
            <a:endParaRPr lang="en-US" sz="4000" b="1" i="0" dirty="0">
              <a:solidFill>
                <a:schemeClr val="bg1"/>
              </a:solidFill>
              <a:effectLst/>
              <a:latin typeface="Arial" panose="020B0604020202020204" pitchFamily="34" charset="0"/>
            </a:endParaRPr>
          </a:p>
          <a:p>
            <a:r>
              <a:rPr lang="it-IT" sz="4000" b="1" i="0" dirty="0">
                <a:solidFill>
                  <a:srgbClr val="FFFF00"/>
                </a:solidFill>
                <a:effectLst/>
                <a:latin typeface="Arial" panose="020B0604020202020204" pitchFamily="34" charset="0"/>
              </a:rPr>
              <a:t>Trích sách Tiên tri Giê-rê-mi-a.</a:t>
            </a:r>
          </a:p>
          <a:p>
            <a:r>
              <a:rPr lang="vi-VN" sz="4000" b="1" i="1" dirty="0">
                <a:solidFill>
                  <a:schemeClr val="bg1"/>
                </a:solidFill>
                <a:effectLst/>
                <a:latin typeface="Arial" panose="020B0604020202020204" pitchFamily="34" charset="0"/>
              </a:rPr>
              <a:t>““Khốn thay cho kẻ tin tưởng người đời; phúc thay cho người tin tưởng vào Thiên Chúa”.</a:t>
            </a:r>
            <a:endParaRPr lang="en-US" sz="4000" b="1" dirty="0">
              <a:solidFill>
                <a:schemeClr val="bg1"/>
              </a:solidFill>
            </a:endParaRPr>
          </a:p>
        </p:txBody>
      </p:sp>
    </p:spTree>
    <p:extLst>
      <p:ext uri="{BB962C8B-B14F-4D97-AF65-F5344CB8AC3E}">
        <p14:creationId xmlns:p14="http://schemas.microsoft.com/office/powerpoint/2010/main" val="23545979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8600" y="3"/>
            <a:ext cx="8610600" cy="5143499"/>
          </a:xfrm>
        </p:spPr>
        <p:txBody>
          <a:bodyPr>
            <a:normAutofit/>
          </a:bodyPr>
          <a:lstStyle/>
          <a:p>
            <a:pPr algn="l"/>
            <a:r>
              <a:rPr lang="vi-VN" sz="4800" b="1" i="0" dirty="0">
                <a:solidFill>
                  <a:srgbClr val="FFFF00"/>
                </a:solidFill>
                <a:effectLst/>
                <a:latin typeface="Arial" panose="020B0604020202020204" pitchFamily="34" charset="0"/>
              </a:rPr>
              <a:t>Ðáp Ca: </a:t>
            </a:r>
            <a:br>
              <a:rPr lang="en-US" sz="4800" b="1" i="0" dirty="0">
                <a:solidFill>
                  <a:srgbClr val="FFFF00"/>
                </a:solidFill>
                <a:effectLst/>
                <a:latin typeface="Arial" panose="020B0604020202020204" pitchFamily="34" charset="0"/>
              </a:rPr>
            </a:br>
            <a:r>
              <a:rPr lang="en-US" b="0" i="0" dirty="0">
                <a:solidFill>
                  <a:srgbClr val="333333"/>
                </a:solidFill>
                <a:effectLst/>
                <a:latin typeface="Arial" panose="020B0604020202020204" pitchFamily="34" charset="0"/>
              </a:rPr>
              <a:t> </a:t>
            </a:r>
            <a:r>
              <a:rPr lang="en-US" b="1" i="0" dirty="0">
                <a:solidFill>
                  <a:schemeClr val="bg1"/>
                </a:solidFill>
                <a:effectLst/>
                <a:latin typeface="Arial" panose="020B0604020202020204" pitchFamily="34" charset="0"/>
              </a:rPr>
              <a:t>Tv</a:t>
            </a:r>
            <a:r>
              <a:rPr lang="en-US" b="0" i="0" dirty="0">
                <a:solidFill>
                  <a:schemeClr val="bg1"/>
                </a:solidFill>
                <a:effectLst/>
                <a:latin typeface="Arial" panose="020B0604020202020204" pitchFamily="34" charset="0"/>
              </a:rPr>
              <a:t> </a:t>
            </a:r>
            <a:r>
              <a:rPr lang="da-DK" b="0" i="0" dirty="0">
                <a:solidFill>
                  <a:schemeClr val="bg1"/>
                </a:solidFill>
                <a:effectLst/>
                <a:latin typeface="Arial" panose="020B0604020202020204" pitchFamily="34" charset="0"/>
              </a:rPr>
              <a:t>1, 1-2. 3. 4 và 6</a:t>
            </a:r>
            <a:br>
              <a:rPr lang="en-US" b="0" i="0" dirty="0">
                <a:solidFill>
                  <a:schemeClr val="bg1"/>
                </a:solidFill>
                <a:effectLst/>
                <a:latin typeface="Arial" panose="020B0604020202020204" pitchFamily="34" charset="0"/>
              </a:rPr>
            </a:br>
            <a:r>
              <a:rPr lang="vi-VN" sz="4800" b="1" i="0" dirty="0">
                <a:solidFill>
                  <a:schemeClr val="bg1"/>
                </a:solidFill>
                <a:effectLst/>
                <a:latin typeface="Arial" panose="020B0604020202020204" pitchFamily="34" charset="0"/>
              </a:rPr>
              <a:t>Ðáp: </a:t>
            </a:r>
            <a:r>
              <a:rPr lang="vi-VN" b="1" i="0" dirty="0">
                <a:solidFill>
                  <a:schemeClr val="bg1"/>
                </a:solidFill>
                <a:effectLst/>
                <a:latin typeface="Arial" panose="020B0604020202020204" pitchFamily="34" charset="0"/>
              </a:rPr>
              <a:t>Phúc thay người đặt niềm tin cậy vào Chúa</a:t>
            </a:r>
            <a:endParaRPr lang="en-US" b="1" dirty="0">
              <a:solidFill>
                <a:schemeClr val="bg1"/>
              </a:solidFill>
              <a:effectLst/>
              <a:cs typeface="Times New Roman" pitchFamily="18" charset="0"/>
            </a:endParaRPr>
          </a:p>
        </p:txBody>
      </p:sp>
    </p:spTree>
    <p:extLst>
      <p:ext uri="{BB962C8B-B14F-4D97-AF65-F5344CB8AC3E}">
        <p14:creationId xmlns:p14="http://schemas.microsoft.com/office/powerpoint/2010/main" val="42338627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0999" y="1047750"/>
            <a:ext cx="8382001" cy="3566160"/>
          </a:xfrm>
        </p:spPr>
        <p:txBody>
          <a:bodyPr>
            <a:noAutofit/>
          </a:bodyPr>
          <a:lstStyle/>
          <a:p>
            <a:pPr algn="just"/>
            <a:r>
              <a:rPr lang="vi-VN" b="1" i="0" dirty="0">
                <a:solidFill>
                  <a:schemeClr val="bg1"/>
                </a:solidFill>
                <a:effectLst/>
                <a:latin typeface="Arial" panose="020B0604020202020204" pitchFamily="34" charset="0"/>
              </a:rPr>
              <a:t>Chúa phán: “Ta không muốn kẻ gian ác phải chết, nhưng muốn nó ăn năn sám hối và được sống”.</a:t>
            </a:r>
            <a:endParaRPr lang="en-US" b="1" dirty="0">
              <a:solidFill>
                <a:schemeClr val="bg1"/>
              </a:solidFill>
              <a:effectLst/>
              <a:cs typeface="Times New Roman" pitchFamily="18" charset="0"/>
            </a:endParaRPr>
          </a:p>
        </p:txBody>
      </p:sp>
      <p:sp>
        <p:nvSpPr>
          <p:cNvPr id="3" name="TextBox 2"/>
          <p:cNvSpPr txBox="1"/>
          <p:nvPr/>
        </p:nvSpPr>
        <p:spPr>
          <a:xfrm>
            <a:off x="914400" y="516943"/>
            <a:ext cx="6678367" cy="769441"/>
          </a:xfrm>
          <a:prstGeom prst="rect">
            <a:avLst/>
          </a:prstGeom>
          <a:noFill/>
        </p:spPr>
        <p:txBody>
          <a:bodyPr wrap="none" rtlCol="0">
            <a:spAutoFit/>
          </a:bodyPr>
          <a:lstStyle/>
          <a:p>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Câu</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Xướng</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Trước</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Phúc</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Âm</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a:t>
            </a:r>
          </a:p>
        </p:txBody>
      </p:sp>
    </p:spTree>
    <p:extLst>
      <p:ext uri="{BB962C8B-B14F-4D97-AF65-F5344CB8AC3E}">
        <p14:creationId xmlns:p14="http://schemas.microsoft.com/office/powerpoint/2010/main" val="22128937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7C347DD-9893-412A-A875-CF32F2DF7C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404"/>
            <a:ext cx="9144000" cy="5153904"/>
          </a:xfrm>
          <a:prstGeom prst="rect">
            <a:avLst/>
          </a:prstGeom>
        </p:spPr>
      </p:pic>
      <p:pic>
        <p:nvPicPr>
          <p:cNvPr id="7" name="Picture 6">
            <a:extLst>
              <a:ext uri="{FF2B5EF4-FFF2-40B4-BE49-F238E27FC236}">
                <a16:creationId xmlns:a16="http://schemas.microsoft.com/office/drawing/2014/main" id="{3F85D2F8-BB68-4465-8929-DFBA0EB9FD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209550"/>
            <a:ext cx="962025" cy="962025"/>
          </a:xfrm>
          <a:prstGeom prst="rect">
            <a:avLst/>
          </a:prstGeom>
        </p:spPr>
      </p:pic>
      <p:sp>
        <p:nvSpPr>
          <p:cNvPr id="8" name="TextBox 7">
            <a:extLst>
              <a:ext uri="{FF2B5EF4-FFF2-40B4-BE49-F238E27FC236}">
                <a16:creationId xmlns:a16="http://schemas.microsoft.com/office/drawing/2014/main" id="{CB944F1B-F917-4503-A6C3-3096F7C3E7F7}"/>
              </a:ext>
            </a:extLst>
          </p:cNvPr>
          <p:cNvSpPr txBox="1"/>
          <p:nvPr/>
        </p:nvSpPr>
        <p:spPr>
          <a:xfrm>
            <a:off x="3581400" y="3105150"/>
            <a:ext cx="5486400" cy="523220"/>
          </a:xfrm>
          <a:prstGeom prst="rect">
            <a:avLst/>
          </a:prstGeom>
          <a:noFill/>
        </p:spPr>
        <p:txBody>
          <a:bodyPr wrap="square">
            <a:spAutoFit/>
          </a:bodyPr>
          <a:lstStyle/>
          <a:p>
            <a:r>
              <a:rPr lang="en-US" sz="2800" b="1" i="0" dirty="0" err="1">
                <a:solidFill>
                  <a:srgbClr val="00B0F0"/>
                </a:solidFill>
                <a:effectLst/>
                <a:latin typeface="Arial" panose="020B0604020202020204" pitchFamily="34" charset="0"/>
              </a:rPr>
              <a:t>Phúc</a:t>
            </a:r>
            <a:r>
              <a:rPr lang="en-US" sz="2800" b="1" i="0" dirty="0">
                <a:solidFill>
                  <a:srgbClr val="00B0F0"/>
                </a:solidFill>
                <a:effectLst/>
                <a:latin typeface="Arial" panose="020B0604020202020204" pitchFamily="34" charset="0"/>
              </a:rPr>
              <a:t> </a:t>
            </a:r>
            <a:r>
              <a:rPr lang="en-US" sz="2800" b="1" i="0" dirty="0" err="1">
                <a:solidFill>
                  <a:srgbClr val="00B0F0"/>
                </a:solidFill>
                <a:effectLst/>
                <a:latin typeface="Arial" panose="020B0604020202020204" pitchFamily="34" charset="0"/>
              </a:rPr>
              <a:t>Âm</a:t>
            </a:r>
            <a:r>
              <a:rPr lang="en-US" sz="2800" b="1" i="0" dirty="0">
                <a:solidFill>
                  <a:srgbClr val="00B0F0"/>
                </a:solidFill>
                <a:effectLst/>
                <a:latin typeface="Arial" panose="020B0604020202020204" pitchFamily="34" charset="0"/>
              </a:rPr>
              <a:t>: Lc 16, 19-31</a:t>
            </a:r>
            <a:endParaRPr lang="en-US" sz="2800" b="1" dirty="0">
              <a:solidFill>
                <a:srgbClr val="00B0F0"/>
              </a:solidFill>
            </a:endParaRPr>
          </a:p>
        </p:txBody>
      </p:sp>
    </p:spTree>
    <p:extLst>
      <p:ext uri="{BB962C8B-B14F-4D97-AF65-F5344CB8AC3E}">
        <p14:creationId xmlns:p14="http://schemas.microsoft.com/office/powerpoint/2010/main" val="700465953"/>
      </p:ext>
    </p:extLst>
  </p:cSld>
  <p:clrMapOvr>
    <a:masterClrMapping/>
  </p:clrMapOvr>
  <p:transition spd="slow" advClick="0"/>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7683453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47700" y="1123950"/>
            <a:ext cx="7848600" cy="3505200"/>
          </a:xfrm>
        </p:spPr>
        <p:txBody>
          <a:bodyPr>
            <a:normAutofit/>
          </a:bodyPr>
          <a:lstStyle/>
          <a:p>
            <a:pPr algn="just"/>
            <a:r>
              <a:rPr lang="vi-VN" b="1" i="0" dirty="0">
                <a:solidFill>
                  <a:schemeClr val="bg1"/>
                </a:solidFill>
                <a:effectLst/>
                <a:latin typeface="Arial" panose="020B0604020202020204" pitchFamily="34" charset="0"/>
              </a:rPr>
              <a:t>Phúc đức những ai đường lối tinh toàn, họ tiến thân trong luật pháp của Chúa.</a:t>
            </a:r>
            <a:endParaRPr lang="en-US" b="1" i="1" dirty="0">
              <a:solidFill>
                <a:schemeClr val="bg1"/>
              </a:solidFill>
              <a:effectLst/>
              <a:cs typeface="Times New Roman" pitchFamily="18" charset="0"/>
            </a:endParaRPr>
          </a:p>
        </p:txBody>
      </p:sp>
      <p:sp>
        <p:nvSpPr>
          <p:cNvPr id="3" name="TextBox 2">
            <a:extLst>
              <a:ext uri="{FF2B5EF4-FFF2-40B4-BE49-F238E27FC236}">
                <a16:creationId xmlns:a16="http://schemas.microsoft.com/office/drawing/2014/main" id="{1754E6B7-9BAE-465E-B668-C9B4A5F97AA9}"/>
              </a:ext>
            </a:extLst>
          </p:cNvPr>
          <p:cNvSpPr txBox="1"/>
          <p:nvPr/>
        </p:nvSpPr>
        <p:spPr>
          <a:xfrm>
            <a:off x="2362200" y="971550"/>
            <a:ext cx="4419600" cy="769441"/>
          </a:xfrm>
          <a:prstGeom prst="rect">
            <a:avLst/>
          </a:prstGeom>
          <a:noFill/>
        </p:spPr>
        <p:txBody>
          <a:bodyPr wrap="square" rtlCol="0">
            <a:spAutoFit/>
          </a:bodyPr>
          <a:lstStyle/>
          <a:p>
            <a:r>
              <a:rPr lang="en-US" sz="4400" b="1" dirty="0">
                <a:solidFill>
                  <a:srgbClr val="FFFF00"/>
                </a:solidFill>
              </a:rPr>
              <a:t>Ca </a:t>
            </a:r>
            <a:r>
              <a:rPr lang="en-US" sz="4400" b="1" dirty="0" err="1">
                <a:solidFill>
                  <a:srgbClr val="FFFF00"/>
                </a:solidFill>
              </a:rPr>
              <a:t>Hiệp</a:t>
            </a:r>
            <a:r>
              <a:rPr lang="en-US" sz="4400" b="1" dirty="0">
                <a:solidFill>
                  <a:srgbClr val="FFFF00"/>
                </a:solidFill>
              </a:rPr>
              <a:t> </a:t>
            </a:r>
            <a:r>
              <a:rPr lang="en-US" sz="4400" b="1" dirty="0" err="1">
                <a:solidFill>
                  <a:srgbClr val="FFFF00"/>
                </a:solidFill>
              </a:rPr>
              <a:t>Lễ</a:t>
            </a:r>
            <a:endParaRPr lang="en-US" sz="4400" b="1" dirty="0">
              <a:solidFill>
                <a:srgbClr val="FFFF00"/>
              </a:solidFill>
            </a:endParaRPr>
          </a:p>
        </p:txBody>
      </p:sp>
    </p:spTree>
    <p:extLst>
      <p:ext uri="{BB962C8B-B14F-4D97-AF65-F5344CB8AC3E}">
        <p14:creationId xmlns:p14="http://schemas.microsoft.com/office/powerpoint/2010/main" val="6025657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3"/>
            <a:ext cx="9144000" cy="5143499"/>
          </a:xfrm>
        </p:spPr>
        <p:txBody>
          <a:bodyPr>
            <a:normAutofit/>
          </a:bodyPr>
          <a:lstStyle/>
          <a:p>
            <a:r>
              <a:rPr lang="en-US" sz="7200" b="0" dirty="0">
                <a:solidFill>
                  <a:srgbClr val="FFFF00"/>
                </a:solidFill>
                <a:effectLst/>
                <a:latin typeface="+mj-lt"/>
                <a:cs typeface="Times New Roman" pitchFamily="18" charset="0"/>
              </a:rPr>
              <a:t>Ca </a:t>
            </a:r>
            <a:r>
              <a:rPr lang="en-US" sz="7200" b="0" dirty="0" err="1">
                <a:solidFill>
                  <a:srgbClr val="FFFF00"/>
                </a:solidFill>
                <a:effectLst/>
                <a:latin typeface="+mj-lt"/>
                <a:cs typeface="Times New Roman" pitchFamily="18" charset="0"/>
              </a:rPr>
              <a:t>Kết</a:t>
            </a:r>
            <a:r>
              <a:rPr lang="en-US" sz="7200" b="0" dirty="0">
                <a:solidFill>
                  <a:srgbClr val="FFFF00"/>
                </a:solidFill>
                <a:effectLst/>
                <a:latin typeface="+mj-lt"/>
                <a:cs typeface="Times New Roman" pitchFamily="18" charset="0"/>
              </a:rPr>
              <a:t> </a:t>
            </a:r>
            <a:r>
              <a:rPr lang="en-US" sz="7200" b="0" dirty="0" err="1">
                <a:solidFill>
                  <a:srgbClr val="FFFF00"/>
                </a:solidFill>
                <a:effectLst/>
                <a:latin typeface="+mj-lt"/>
                <a:cs typeface="Times New Roman" pitchFamily="18" charset="0"/>
              </a:rPr>
              <a:t>Lễ</a:t>
            </a:r>
            <a:br>
              <a:rPr lang="en-US" sz="7200" b="0" dirty="0">
                <a:solidFill>
                  <a:srgbClr val="FFFF00"/>
                </a:solidFill>
                <a:effectLst/>
                <a:latin typeface="+mj-lt"/>
                <a:cs typeface="Times New Roman" pitchFamily="18" charset="0"/>
              </a:rPr>
            </a:br>
            <a:endParaRPr lang="en-US" sz="7200" b="0" i="1"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6025657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1249</TotalTime>
  <Words>174</Words>
  <Application>Microsoft Office PowerPoint</Application>
  <PresentationFormat>On-screen Show (16:9)</PresentationFormat>
  <Paragraphs>14</Paragraphs>
  <Slides>10</Slides>
  <Notes>0</Notes>
  <HiddenSlides>0</HiddenSlides>
  <MMClips>0</MMClips>
  <ScaleCrop>false</ScaleCrop>
  <HeadingPairs>
    <vt:vector size="6" baseType="variant">
      <vt:variant>
        <vt:lpstr>Fonts Used</vt:lpstr>
      </vt:variant>
      <vt:variant>
        <vt:i4>2</vt:i4>
      </vt:variant>
      <vt:variant>
        <vt:lpstr>Theme</vt:lpstr>
      </vt:variant>
      <vt:variant>
        <vt:i4>4</vt:i4>
      </vt:variant>
      <vt:variant>
        <vt:lpstr>Slide Titles</vt:lpstr>
      </vt:variant>
      <vt:variant>
        <vt:i4>10</vt:i4>
      </vt:variant>
    </vt:vector>
  </HeadingPairs>
  <TitlesOfParts>
    <vt:vector size="16" baseType="lpstr">
      <vt:lpstr>Arial</vt:lpstr>
      <vt:lpstr>UTM American Sans</vt:lpstr>
      <vt:lpstr>Office Theme</vt:lpstr>
      <vt:lpstr>1_Office Theme</vt:lpstr>
      <vt:lpstr>2_Office Theme</vt:lpstr>
      <vt:lpstr>19_Office Theme</vt:lpstr>
      <vt:lpstr>PowerPoint Presentation</vt:lpstr>
      <vt:lpstr>Lạy Chúa, xin dò xét tôi và nhận biết lòng tôi, xin Chúa nhìn coi hoặc giả tôi đi đường bất chính, và xin hướng dẫn tôi trong đường lối đời đời.</vt:lpstr>
      <vt:lpstr>PowerPoint Presentation</vt:lpstr>
      <vt:lpstr>Ðáp Ca:   Tv 1, 1-2. 3. 4 và 6 Ðáp: Phúc thay người đặt niềm tin cậy vào Chúa</vt:lpstr>
      <vt:lpstr>Chúa phán: “Ta không muốn kẻ gian ác phải chết, nhưng muốn nó ăn năn sám hối và được sống”.</vt:lpstr>
      <vt:lpstr>PowerPoint Presentation</vt:lpstr>
      <vt:lpstr>PowerPoint Presentation</vt:lpstr>
      <vt:lpstr>Phúc đức những ai đường lối tinh toàn, họ tiến thân trong luật pháp của Chúa.</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 Nhập Lễ VÀO NHÀ CHÚA St: Minh Tâm</dc:title>
  <dc:creator>Hung Nam</dc:creator>
  <cp:lastModifiedBy>PC</cp:lastModifiedBy>
  <cp:revision>78</cp:revision>
  <dcterms:created xsi:type="dcterms:W3CDTF">2023-01-29T22:00:16Z</dcterms:created>
  <dcterms:modified xsi:type="dcterms:W3CDTF">2025-03-10T11:46:11Z</dcterms:modified>
</cp:coreProperties>
</file>