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13" r:id="rId7"/>
    <p:sldId id="278" r:id="rId8"/>
    <p:sldId id="282" r:id="rId9"/>
    <p:sldId id="283" r:id="rId10"/>
    <p:sldId id="314"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02469D-A63D-4788-B5AA-12E38F84DE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778D046F-1D20-4137-A40B-D3E8DCFB0D4E}"/>
              </a:ext>
            </a:extLst>
          </p:cNvPr>
          <p:cNvSpPr txBox="1"/>
          <p:nvPr/>
        </p:nvSpPr>
        <p:spPr>
          <a:xfrm>
            <a:off x="971044" y="3368573"/>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NĂM TUẦN </a:t>
            </a:r>
            <a:r>
              <a:rPr lang="en-US" sz="2800" b="1" dirty="0">
                <a:solidFill>
                  <a:srgbClr val="FFFF00"/>
                </a:solidFill>
                <a:latin typeface="Arial" panose="020B0604020202020204" pitchFamily="34" charset="0"/>
              </a:rPr>
              <a:t>IX</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DE6C45DE-A1A8-404D-8C85-D7E19B809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4" y="159284"/>
            <a:ext cx="1035780" cy="1035780"/>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02469D-A63D-4788-B5AA-12E38F84DE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778D046F-1D20-4137-A40B-D3E8DCFB0D4E}"/>
              </a:ext>
            </a:extLst>
          </p:cNvPr>
          <p:cNvSpPr txBox="1"/>
          <p:nvPr/>
        </p:nvSpPr>
        <p:spPr>
          <a:xfrm>
            <a:off x="971044" y="3368573"/>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NĂM TUẦN </a:t>
            </a:r>
            <a:r>
              <a:rPr lang="en-US" sz="2800" b="1" dirty="0">
                <a:solidFill>
                  <a:srgbClr val="FFFF00"/>
                </a:solidFill>
                <a:latin typeface="Arial" panose="020B0604020202020204" pitchFamily="34" charset="0"/>
              </a:rPr>
              <a:t>IX</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DE6C45DE-A1A8-404D-8C85-D7E19B809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4" y="159284"/>
            <a:ext cx="1035780" cy="1035780"/>
          </a:xfrm>
          <a:prstGeom prst="rect">
            <a:avLst/>
          </a:prstGeom>
        </p:spPr>
      </p:pic>
    </p:spTree>
    <p:extLst>
      <p:ext uri="{BB962C8B-B14F-4D97-AF65-F5344CB8AC3E}">
        <p14:creationId xmlns:p14="http://schemas.microsoft.com/office/powerpoint/2010/main" val="189159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162175" y="726391"/>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Arial" panose="020B0604020202020204" pitchFamily="34" charset="0"/>
              </a:rPr>
              <a:t>Lạy Chúa, xin đoái nhìn và xót thương tôi, vì tôi cô đơn và thân tôi đau khổ. Xin Chúa nhìn xem cảnh lầm than khốn khổ của tôi, và tha thứ hết mọi tội lỗi cho tôi.</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99368" y="11415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8" y="712466"/>
            <a:ext cx="8640961" cy="2800767"/>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“Lời của Thiên Chúa không bị xiềng xích đâu, Nếu chúng ta cùng chết với Người, thì chúng ta sẽ cùng sống lại với Người”.</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Arial" panose="020B0604020202020204" pitchFamily="34" charset="0"/>
              </a:rPr>
              <a:t>2 Tm 2, 8-15</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51518" y="3412101"/>
            <a:ext cx="8892482"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thứ hai của Thánh Phaolô Tông đồ gởi cho Ti-mô-thêu.</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6715" y="4107349"/>
            <a:ext cx="1921323" cy="1036151"/>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dirty="0" err="1">
                <a:solidFill>
                  <a:schemeClr val="bg1"/>
                </a:solidFill>
                <a:latin typeface="Arial" panose="020B0604020202020204" pitchFamily="34" charset="0"/>
              </a:rPr>
              <a:t>Đáp</a:t>
            </a:r>
            <a:r>
              <a:rPr lang="en-US" sz="4400" b="1" dirty="0">
                <a:solidFill>
                  <a:schemeClr val="bg1"/>
                </a:solidFill>
                <a:latin typeface="Arial" panose="020B0604020202020204" pitchFamily="34" charset="0"/>
              </a:rPr>
              <a:t>: </a:t>
            </a:r>
            <a:r>
              <a:rPr lang="vi-VN" sz="4400" b="0" i="0" dirty="0">
                <a:solidFill>
                  <a:srgbClr val="333333"/>
                </a:solidFill>
                <a:effectLst/>
                <a:latin typeface="Arial" panose="020B0604020202020204" pitchFamily="34" charset="0"/>
              </a:rPr>
              <a:t> </a:t>
            </a:r>
            <a:r>
              <a:rPr lang="vi-VN" sz="4400" b="1" i="0" dirty="0">
                <a:solidFill>
                  <a:schemeClr val="bg1"/>
                </a:solidFill>
                <a:effectLst/>
                <a:latin typeface="Arial" panose="020B0604020202020204" pitchFamily="34" charset="0"/>
              </a:rPr>
              <a:t>Lạy Chúa, xin chỉ cho con đường đi của Chúa (c. 4b).</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62359" y="1069216"/>
            <a:ext cx="7125036" cy="646331"/>
          </a:xfrm>
          <a:prstGeom prst="rect">
            <a:avLst/>
          </a:prstGeom>
          <a:noFill/>
        </p:spPr>
        <p:txBody>
          <a:bodyPr wrap="square">
            <a:spAutoFit/>
          </a:bodyPr>
          <a:lstStyle/>
          <a:p>
            <a:pPr algn="ctr"/>
            <a:r>
              <a:rPr lang="de-DE" sz="3600" b="0" i="0" dirty="0">
                <a:solidFill>
                  <a:schemeClr val="bg1"/>
                </a:solidFill>
                <a:effectLst/>
                <a:latin typeface="Arial" panose="020B0604020202020204" pitchFamily="34" charset="0"/>
              </a:rPr>
              <a:t>Tv 24, 4bc-5ab. 8-9. 10 và 14.</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Ga 10, 27</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en-US" sz="4400" i="0" dirty="0">
                <a:solidFill>
                  <a:schemeClr val="bg1"/>
                </a:solidFill>
                <a:effectLst/>
                <a:latin typeface="Arial" panose="020B0604020202020204" pitchFamily="34" charset="0"/>
              </a:rPr>
              <a:t> –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phán</a:t>
            </a:r>
            <a:r>
              <a:rPr lang="en-US" sz="4400" i="0" dirty="0">
                <a:solidFill>
                  <a:schemeClr val="bg1"/>
                </a:solidFill>
                <a:effectLst/>
                <a:latin typeface="Arial" panose="020B0604020202020204" pitchFamily="34" charset="0"/>
              </a:rPr>
              <a:t>: “Con </a:t>
            </a:r>
            <a:r>
              <a:rPr lang="en-US" sz="4400" i="0" dirty="0" err="1">
                <a:solidFill>
                  <a:schemeClr val="bg1"/>
                </a:solidFill>
                <a:effectLst/>
                <a:latin typeface="Arial" panose="020B0604020202020204" pitchFamily="34" charset="0"/>
              </a:rPr>
              <a:t>chiên</a:t>
            </a:r>
            <a:r>
              <a:rPr lang="en-US" sz="4400" i="0" dirty="0">
                <a:solidFill>
                  <a:schemeClr val="bg1"/>
                </a:solidFill>
                <a:effectLst/>
                <a:latin typeface="Arial" panose="020B0604020202020204" pitchFamily="34" charset="0"/>
              </a:rPr>
              <a:t> Ta </a:t>
            </a:r>
            <a:r>
              <a:rPr lang="en-US" sz="4400" i="0" dirty="0" err="1">
                <a:solidFill>
                  <a:schemeClr val="bg1"/>
                </a:solidFill>
                <a:effectLst/>
                <a:latin typeface="Arial" panose="020B0604020202020204" pitchFamily="34" charset="0"/>
              </a:rPr>
              <a:t>thì</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nghe</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tiếng</a:t>
            </a:r>
            <a:r>
              <a:rPr lang="en-US" sz="4400" i="0" dirty="0">
                <a:solidFill>
                  <a:schemeClr val="bg1"/>
                </a:solidFill>
                <a:effectLst/>
                <a:latin typeface="Arial" panose="020B0604020202020204" pitchFamily="34" charset="0"/>
              </a:rPr>
              <a:t> Ta; Ta </a:t>
            </a:r>
            <a:r>
              <a:rPr lang="en-US" sz="4400" i="0" dirty="0" err="1">
                <a:solidFill>
                  <a:schemeClr val="bg1"/>
                </a:solidFill>
                <a:effectLst/>
                <a:latin typeface="Arial" panose="020B0604020202020204" pitchFamily="34" charset="0"/>
              </a:rPr>
              <a:t>biết</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theo</a:t>
            </a:r>
            <a:r>
              <a:rPr lang="en-US" sz="4400" i="0" dirty="0">
                <a:solidFill>
                  <a:schemeClr val="bg1"/>
                </a:solidFill>
                <a:effectLst/>
                <a:latin typeface="Arial" panose="020B0604020202020204" pitchFamily="34" charset="0"/>
              </a:rPr>
              <a:t> Ta”.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02469D-A63D-4788-B5AA-12E38F84DE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778D046F-1D20-4137-A40B-D3E8DCFB0D4E}"/>
              </a:ext>
            </a:extLst>
          </p:cNvPr>
          <p:cNvSpPr txBox="1"/>
          <p:nvPr/>
        </p:nvSpPr>
        <p:spPr>
          <a:xfrm>
            <a:off x="971044" y="3368573"/>
            <a:ext cx="6505996" cy="584775"/>
          </a:xfrm>
          <a:prstGeom prst="rect">
            <a:avLst/>
          </a:prstGeom>
          <a:noFill/>
        </p:spPr>
        <p:txBody>
          <a:bodyPr wrap="square">
            <a:spAutoFit/>
          </a:bodyPr>
          <a:lstStyle/>
          <a:p>
            <a:pPr algn="ctr"/>
            <a:r>
              <a:rPr lang="pt-BR" sz="3200" b="1" i="0" dirty="0">
                <a:solidFill>
                  <a:srgbClr val="FFFF00"/>
                </a:solidFill>
                <a:effectLst/>
                <a:latin typeface="Arial" panose="020B0604020202020204" pitchFamily="34" charset="0"/>
              </a:rPr>
              <a:t>Phúc Âm: Mc 12, 28b-34</a:t>
            </a:r>
            <a:endParaRPr lang="en-US" sz="3200" b="1" dirty="0">
              <a:solidFill>
                <a:srgbClr val="FFFF00"/>
              </a:solidFill>
            </a:endParaRPr>
          </a:p>
        </p:txBody>
      </p:sp>
      <p:pic>
        <p:nvPicPr>
          <p:cNvPr id="8" name="Picture 7">
            <a:extLst>
              <a:ext uri="{FF2B5EF4-FFF2-40B4-BE49-F238E27FC236}">
                <a16:creationId xmlns:a16="http://schemas.microsoft.com/office/drawing/2014/main" id="{DE6C45DE-A1A8-404D-8C85-D7E19B809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4" y="159284"/>
            <a:ext cx="1035780" cy="1035780"/>
          </a:xfrm>
          <a:prstGeom prst="rect">
            <a:avLst/>
          </a:prstGeom>
        </p:spPr>
      </p:pic>
    </p:spTree>
    <p:extLst>
      <p:ext uri="{BB962C8B-B14F-4D97-AF65-F5344CB8AC3E}">
        <p14:creationId xmlns:p14="http://schemas.microsoft.com/office/powerpoint/2010/main" val="2674200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331773" y="1388019"/>
            <a:ext cx="8731305" cy="2800767"/>
          </a:xfrm>
          <a:prstGeom prst="rect">
            <a:avLst/>
          </a:prstGeom>
          <a:noFill/>
        </p:spPr>
        <p:txBody>
          <a:bodyPr wrap="square">
            <a:spAutoFit/>
          </a:bodyPr>
          <a:lstStyle/>
          <a:p>
            <a:pPr algn="just"/>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kêu</a:t>
            </a:r>
            <a:r>
              <a:rPr lang="en-US" sz="4400" b="1" i="0" dirty="0">
                <a:solidFill>
                  <a:schemeClr val="bg1"/>
                </a:solidFill>
                <a:effectLst/>
                <a:latin typeface="Arial" panose="020B0604020202020204" pitchFamily="34" charset="0"/>
              </a:rPr>
              <a:t> van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bởi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nhậm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ghé</a:t>
            </a:r>
            <a:r>
              <a:rPr lang="en-US" sz="4400" b="1" i="0" dirty="0">
                <a:solidFill>
                  <a:schemeClr val="bg1"/>
                </a:solidFill>
                <a:effectLst/>
                <a:latin typeface="Arial" panose="020B0604020202020204" pitchFamily="34" charset="0"/>
              </a:rPr>
              <a:t> tai </a:t>
            </a:r>
            <a:r>
              <a:rPr lang="en-US" sz="4400" b="1" i="0" dirty="0" err="1">
                <a:solidFill>
                  <a:schemeClr val="bg1"/>
                </a:solidFill>
                <a:effectLst/>
                <a:latin typeface="Arial" panose="020B0604020202020204" pitchFamily="34" charset="0"/>
              </a:rPr>
              <a:t>về</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bên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nghe</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rõ</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tiếng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a:t>
            </a:r>
            <a:endParaRPr lang="vi-VN" sz="4400" b="1" i="0"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852</TotalTime>
  <Words>215</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68</cp:revision>
  <dcterms:created xsi:type="dcterms:W3CDTF">2018-11-13T15:52:26Z</dcterms:created>
  <dcterms:modified xsi:type="dcterms:W3CDTF">2026-05-23T09:29:18Z</dcterms:modified>
</cp:coreProperties>
</file>