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notesMasterIdLst>
    <p:notesMasterId r:id="rId17"/>
  </p:notesMasterIdLst>
  <p:sldIdLst>
    <p:sldId id="9774" r:id="rId5"/>
    <p:sldId id="9692" r:id="rId6"/>
    <p:sldId id="385" r:id="rId7"/>
    <p:sldId id="9754" r:id="rId8"/>
    <p:sldId id="9783" r:id="rId9"/>
    <p:sldId id="389" r:id="rId10"/>
    <p:sldId id="9784" r:id="rId11"/>
    <p:sldId id="9698" r:id="rId12"/>
    <p:sldId id="9699" r:id="rId13"/>
    <p:sldId id="278" r:id="rId14"/>
    <p:sldId id="293" r:id="rId15"/>
    <p:sldId id="9785"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2"/>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6B1C-5025-4096-AF56-0FB3166D07CA}"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90649-494A-4DB4-957F-6DB1FDE32C78}" type="slidenum">
              <a:rPr lang="en-US" smtClean="0"/>
              <a:t>‹#›</a:t>
            </a:fld>
            <a:endParaRPr lang="en-US"/>
          </a:p>
        </p:txBody>
      </p:sp>
    </p:spTree>
    <p:extLst>
      <p:ext uri="{BB962C8B-B14F-4D97-AF65-F5344CB8AC3E}">
        <p14:creationId xmlns:p14="http://schemas.microsoft.com/office/powerpoint/2010/main" val="36681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3</a:t>
            </a:fld>
            <a:endParaRPr lang="en-US"/>
          </a:p>
        </p:txBody>
      </p:sp>
    </p:spTree>
    <p:extLst>
      <p:ext uri="{BB962C8B-B14F-4D97-AF65-F5344CB8AC3E}">
        <p14:creationId xmlns:p14="http://schemas.microsoft.com/office/powerpoint/2010/main" val="217618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90649-494A-4DB4-957F-6DB1FDE32C78}" type="slidenum">
              <a:rPr lang="en-US" smtClean="0"/>
              <a:t>5</a:t>
            </a:fld>
            <a:endParaRPr lang="en-US"/>
          </a:p>
        </p:txBody>
      </p:sp>
    </p:spTree>
    <p:extLst>
      <p:ext uri="{BB962C8B-B14F-4D97-AF65-F5344CB8AC3E}">
        <p14:creationId xmlns:p14="http://schemas.microsoft.com/office/powerpoint/2010/main" val="984243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4/10/2025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4/10/2025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5 TT">
            <a:extLst>
              <a:ext uri="{FF2B5EF4-FFF2-40B4-BE49-F238E27FC236}">
                <a16:creationId xmlns:a16="http://schemas.microsoft.com/office/drawing/2014/main" id="{1BE1B4CF-5414-4D6F-A3C9-AA620496E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16"/>
            <a:ext cx="916088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C99394-E845-4656-8C3D-54D8FE02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sp>
        <p:nvSpPr>
          <p:cNvPr id="9" name="Content Placeholder 6">
            <a:extLst>
              <a:ext uri="{FF2B5EF4-FFF2-40B4-BE49-F238E27FC236}">
                <a16:creationId xmlns:a16="http://schemas.microsoft.com/office/drawing/2014/main" id="{3BB21E40-1531-45DF-9746-B23BC86F1F0A}"/>
              </a:ext>
            </a:extLst>
          </p:cNvPr>
          <p:cNvSpPr txBox="1">
            <a:spLocks/>
          </p:cNvSpPr>
          <p:nvPr/>
        </p:nvSpPr>
        <p:spPr>
          <a:xfrm>
            <a:off x="3445889" y="133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FF00"/>
                </a:solidFill>
                <a:latin typeface="Arial" panose="020B0604020202020204" pitchFamily="34" charset="0"/>
              </a:rPr>
              <a:t>THỨ NĂM TUẦN THÁNH</a:t>
            </a:r>
            <a:endParaRPr lang="en-US" sz="2800" dirty="0">
              <a:solidFill>
                <a:srgbClr val="FFFF00"/>
              </a:solidFill>
            </a:endParaRPr>
          </a:p>
        </p:txBody>
      </p:sp>
    </p:spTree>
    <p:extLst>
      <p:ext uri="{BB962C8B-B14F-4D97-AF65-F5344CB8AC3E}">
        <p14:creationId xmlns:p14="http://schemas.microsoft.com/office/powerpoint/2010/main" val="3488606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95350"/>
            <a:ext cx="7848600" cy="3954959"/>
          </a:xfrm>
        </p:spPr>
        <p:txBody>
          <a:bodyPr>
            <a:normAutofit fontScale="90000"/>
          </a:bodyPr>
          <a:lstStyle/>
          <a:p>
            <a:pPr algn="just"/>
            <a:r>
              <a:rPr lang="vi-VN" b="1" i="0" dirty="0">
                <a:solidFill>
                  <a:schemeClr val="bg1"/>
                </a:solidFill>
                <a:effectLst/>
                <a:latin typeface="Arial" panose="020B0604020202020204" pitchFamily="34" charset="0"/>
              </a:rPr>
              <a:t>Chúa phán: “Này là mình Ta, sẽ bị nộp vì các con, chén này là Tân Ước trong Máu Ta, mỗi khi các con uống, các con hãy làm việc này mà nhớ đến Ta”</a:t>
            </a:r>
            <a:endParaRPr lang="en-US"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1754E6B7-9BAE-465E-B668-C9B4A5F97AA9}"/>
              </a:ext>
            </a:extLst>
          </p:cNvPr>
          <p:cNvSpPr txBox="1"/>
          <p:nvPr/>
        </p:nvSpPr>
        <p:spPr>
          <a:xfrm>
            <a:off x="2590800" y="438150"/>
            <a:ext cx="4419600" cy="769441"/>
          </a:xfrm>
          <a:prstGeom prst="rect">
            <a:avLst/>
          </a:prstGeom>
          <a:noFill/>
        </p:spPr>
        <p:txBody>
          <a:bodyPr wrap="square" rtlCol="0">
            <a:spAutoFit/>
          </a:bodyPr>
          <a:lstStyle/>
          <a:p>
            <a:r>
              <a:rPr lang="en-US" sz="4400" b="1" dirty="0">
                <a:solidFill>
                  <a:srgbClr val="FFFF00"/>
                </a:solidFill>
              </a:rPr>
              <a:t>Ca </a:t>
            </a:r>
            <a:r>
              <a:rPr lang="en-US" sz="4400" b="1" dirty="0" err="1">
                <a:solidFill>
                  <a:srgbClr val="FFFF00"/>
                </a:solidFill>
              </a:rPr>
              <a:t>Hiệp</a:t>
            </a:r>
            <a:r>
              <a:rPr lang="en-US" sz="4400" b="1" dirty="0">
                <a:solidFill>
                  <a:srgbClr val="FFFF00"/>
                </a:solidFill>
              </a:rPr>
              <a:t> </a:t>
            </a:r>
            <a:r>
              <a:rPr lang="en-US" sz="4400" b="1" dirty="0" err="1">
                <a:solidFill>
                  <a:srgbClr val="FFFF00"/>
                </a:solidFill>
              </a:rPr>
              <a:t>Lễ</a:t>
            </a:r>
            <a:endParaRPr lang="en-US" sz="4400" b="1" dirty="0">
              <a:solidFill>
                <a:srgbClr val="FFFF00"/>
              </a:solidFill>
            </a:endParaRPr>
          </a:p>
        </p:txBody>
      </p:sp>
    </p:spTree>
    <p:extLst>
      <p:ext uri="{BB962C8B-B14F-4D97-AF65-F5344CB8AC3E}">
        <p14:creationId xmlns:p14="http://schemas.microsoft.com/office/powerpoint/2010/main" val="60256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5 TT">
            <a:extLst>
              <a:ext uri="{FF2B5EF4-FFF2-40B4-BE49-F238E27FC236}">
                <a16:creationId xmlns:a16="http://schemas.microsoft.com/office/drawing/2014/main" id="{1BE1B4CF-5414-4D6F-A3C9-AA620496E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16"/>
            <a:ext cx="916088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C99394-E845-4656-8C3D-54D8FE02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sp>
        <p:nvSpPr>
          <p:cNvPr id="9" name="Content Placeholder 6">
            <a:extLst>
              <a:ext uri="{FF2B5EF4-FFF2-40B4-BE49-F238E27FC236}">
                <a16:creationId xmlns:a16="http://schemas.microsoft.com/office/drawing/2014/main" id="{3BB21E40-1531-45DF-9746-B23BC86F1F0A}"/>
              </a:ext>
            </a:extLst>
          </p:cNvPr>
          <p:cNvSpPr txBox="1">
            <a:spLocks/>
          </p:cNvSpPr>
          <p:nvPr/>
        </p:nvSpPr>
        <p:spPr>
          <a:xfrm>
            <a:off x="3445889" y="133350"/>
            <a:ext cx="5715000" cy="523220"/>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rgbClr val="FFFF00"/>
                </a:solidFill>
                <a:latin typeface="Arial" panose="020B0604020202020204" pitchFamily="34" charset="0"/>
              </a:rPr>
              <a:t>THỨ NĂM TUẦN THÁNH</a:t>
            </a:r>
            <a:endParaRPr lang="en-US" sz="2800" dirty="0">
              <a:solidFill>
                <a:srgbClr val="FFFF00"/>
              </a:solidFill>
            </a:endParaRPr>
          </a:p>
        </p:txBody>
      </p:sp>
    </p:spTree>
    <p:extLst>
      <p:ext uri="{BB962C8B-B14F-4D97-AF65-F5344CB8AC3E}">
        <p14:creationId xmlns:p14="http://schemas.microsoft.com/office/powerpoint/2010/main" val="316300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 y="921839"/>
            <a:ext cx="8763000" cy="3867152"/>
          </a:xfrm>
        </p:spPr>
        <p:txBody>
          <a:bodyPr>
            <a:noAutofit/>
          </a:bodyPr>
          <a:lstStyle/>
          <a:p>
            <a:pPr algn="just"/>
            <a:r>
              <a:rPr lang="vi-VN" sz="4000" b="1" i="0" dirty="0">
                <a:solidFill>
                  <a:schemeClr val="bg1"/>
                </a:solidFill>
                <a:effectLst/>
                <a:latin typeface="Arial" panose="020B0604020202020204" pitchFamily="34" charset="0"/>
              </a:rPr>
              <a:t>Chúng ta phải được vinh dự nơi Thập giá Đức Giê-su Ki-tô, Chúa chúng ta, Người là sự cứu thoát, sự sống lại của chúng ta, nhờ Người chúng ta được cứu độ và được giải thoát</a:t>
            </a:r>
            <a:endParaRPr lang="en-US" sz="4000" b="1" i="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D3D0812-1D50-41C8-A4E8-63267AD852E9}"/>
              </a:ext>
            </a:extLst>
          </p:cNvPr>
          <p:cNvSpPr txBox="1"/>
          <p:nvPr/>
        </p:nvSpPr>
        <p:spPr>
          <a:xfrm>
            <a:off x="1066800" y="190573"/>
            <a:ext cx="5943600" cy="769441"/>
          </a:xfrm>
          <a:prstGeom prst="rect">
            <a:avLst/>
          </a:prstGeom>
          <a:noFill/>
        </p:spPr>
        <p:txBody>
          <a:bodyPr wrap="square" rtlCol="0">
            <a:spAutoFit/>
          </a:bodyPr>
          <a:lstStyle/>
          <a:p>
            <a:pPr algn="ctr"/>
            <a:r>
              <a:rPr lang="vi-VN" sz="4400" b="1" i="0" dirty="0">
                <a:solidFill>
                  <a:srgbClr val="FFFF00"/>
                </a:solidFill>
                <a:effectLst/>
                <a:latin typeface="Arial" panose="020B0604020202020204" pitchFamily="34" charset="0"/>
              </a:rPr>
              <a:t>Ca nhập lễ</a:t>
            </a:r>
            <a:endParaRPr lang="en-US" sz="4400" b="1" dirty="0"/>
          </a:p>
        </p:txBody>
      </p:sp>
    </p:spTree>
    <p:extLst>
      <p:ext uri="{BB962C8B-B14F-4D97-AF65-F5344CB8AC3E}">
        <p14:creationId xmlns:p14="http://schemas.microsoft.com/office/powerpoint/2010/main" val="796509305"/>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09550"/>
            <a:ext cx="5049493" cy="2667000"/>
          </a:xfrm>
          <a:prstGeom prst="rect">
            <a:avLst/>
          </a:prstGeom>
        </p:spPr>
      </p:pic>
      <p:sp>
        <p:nvSpPr>
          <p:cNvPr id="4" name="Rectangle 3"/>
          <p:cNvSpPr/>
          <p:nvPr/>
        </p:nvSpPr>
        <p:spPr>
          <a:xfrm>
            <a:off x="457200" y="2419350"/>
            <a:ext cx="8229600" cy="2492990"/>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Xh</a:t>
            </a:r>
            <a:r>
              <a:rPr lang="en-US" sz="4000" b="0" i="0" dirty="0">
                <a:solidFill>
                  <a:srgbClr val="FFFF00"/>
                </a:solidFill>
                <a:effectLst/>
                <a:latin typeface="Arial" panose="020B0604020202020204" pitchFamily="34" charset="0"/>
              </a:rPr>
              <a:t> 12, 1-8. 11-14</a:t>
            </a:r>
            <a:endParaRPr lang="en-US" sz="4000" b="1" i="0" dirty="0">
              <a:solidFill>
                <a:srgbClr val="FFFF00"/>
              </a:solidFill>
              <a:effectLst/>
              <a:latin typeface="Arial" panose="020B0604020202020204" pitchFamily="34" charset="0"/>
            </a:endParaRPr>
          </a:p>
          <a:p>
            <a:r>
              <a:rPr lang="en-US" sz="3600" b="1" i="0" dirty="0" err="1">
                <a:solidFill>
                  <a:srgbClr val="FFFF00"/>
                </a:solidFill>
                <a:effectLst/>
                <a:latin typeface="Arial" panose="020B0604020202020204" pitchFamily="34" charset="0"/>
              </a:rPr>
              <a:t>Trích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sách</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Xuất</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Hành</a:t>
            </a:r>
            <a:r>
              <a:rPr lang="en-US" sz="3600" b="1" i="0" dirty="0">
                <a:solidFill>
                  <a:srgbClr val="FFFF00"/>
                </a:solidFill>
                <a:effectLst/>
                <a:latin typeface="Arial" panose="020B0604020202020204" pitchFamily="34" charset="0"/>
              </a:rPr>
              <a:t>.</a:t>
            </a:r>
          </a:p>
          <a:p>
            <a:r>
              <a:rPr lang="vi-VN" sz="4000" b="1" i="1" dirty="0">
                <a:solidFill>
                  <a:schemeClr val="bg1"/>
                </a:solidFill>
                <a:effectLst/>
                <a:latin typeface="Arial" panose="020B0604020202020204" pitchFamily="34" charset="0"/>
              </a:rPr>
              <a:t>“Những chỉ thị về bữa Tiệc Vượt qua”.</a:t>
            </a:r>
            <a:endParaRPr lang="en-US" sz="36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12391"/>
            <a:ext cx="8153400" cy="3181352"/>
          </a:xfrm>
        </p:spPr>
        <p:txBody>
          <a:bodyPr>
            <a:normAutofit/>
          </a:bodyPr>
          <a:lstStyle/>
          <a:p>
            <a:pPr algn="just"/>
            <a:r>
              <a:rPr lang="en-US" b="0" i="0" dirty="0">
                <a:solidFill>
                  <a:srgbClr val="333333"/>
                </a:solidFill>
                <a:effectLst/>
                <a:latin typeface="Arial" panose="020B0604020202020204" pitchFamily="34" charset="0"/>
              </a:rPr>
              <a:t> </a:t>
            </a:r>
            <a:r>
              <a:rPr lang="da-DK" b="0" i="0" dirty="0">
                <a:solidFill>
                  <a:srgbClr val="FFFF00"/>
                </a:solidFill>
                <a:effectLst/>
                <a:latin typeface="Arial" panose="020B0604020202020204" pitchFamily="34" charset="0"/>
              </a:rPr>
              <a:t>Tv 115, 12-13. 15-16bc. 17-18</a:t>
            </a:r>
            <a:br>
              <a:rPr lang="de-DE" b="0" i="0" dirty="0">
                <a:solidFill>
                  <a:schemeClr val="bg1"/>
                </a:solidFill>
                <a:effectLst/>
                <a:latin typeface="Arial" panose="020B0604020202020204" pitchFamily="34" charset="0"/>
              </a:rPr>
            </a:br>
            <a:r>
              <a:rPr lang="vi-VN" sz="4800" b="1" i="0" dirty="0">
                <a:solidFill>
                  <a:schemeClr val="bg1"/>
                </a:solidFill>
                <a:effectLst/>
                <a:latin typeface="Arial" panose="020B0604020202020204" pitchFamily="34" charset="0"/>
              </a:rPr>
              <a:t>Ðáp: </a:t>
            </a:r>
            <a:r>
              <a:rPr lang="en-US" b="1" i="0" dirty="0" err="1">
                <a:solidFill>
                  <a:schemeClr val="bg1"/>
                </a:solidFill>
                <a:effectLst/>
                <a:latin typeface="Arial" panose="020B0604020202020204" pitchFamily="34" charset="0"/>
              </a:rPr>
              <a:t>Chén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hiệp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Máu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Ki-</a:t>
            </a:r>
            <a:r>
              <a:rPr lang="en-US" b="1" i="0" dirty="0" err="1">
                <a:solidFill>
                  <a:schemeClr val="bg1"/>
                </a:solidFill>
                <a:effectLst/>
                <a:latin typeface="Arial" panose="020B0604020202020204" pitchFamily="34" charset="0"/>
              </a:rPr>
              <a:t>tô</a:t>
            </a:r>
            <a:r>
              <a:rPr lang="en-US" b="1" i="0" dirty="0">
                <a:solidFill>
                  <a:schemeClr val="bg1"/>
                </a:solidFill>
                <a:effectLst/>
                <a:latin typeface="Arial" panose="020B0604020202020204" pitchFamily="34" charset="0"/>
              </a:rPr>
              <a:t> .</a:t>
            </a:r>
            <a:endParaRPr lang="en-US" b="1" dirty="0">
              <a:solidFill>
                <a:schemeClr val="bg1"/>
              </a:solidFill>
              <a:effectLst/>
              <a:cs typeface="Times New Roman" pitchFamily="18" charset="0"/>
            </a:endParaRPr>
          </a:p>
        </p:txBody>
      </p:sp>
      <p:sp>
        <p:nvSpPr>
          <p:cNvPr id="3" name="TextBox 2">
            <a:extLst>
              <a:ext uri="{FF2B5EF4-FFF2-40B4-BE49-F238E27FC236}">
                <a16:creationId xmlns:a16="http://schemas.microsoft.com/office/drawing/2014/main" id="{909456C1-62D6-4803-A016-943B5971D1B5}"/>
              </a:ext>
            </a:extLst>
          </p:cNvPr>
          <p:cNvSpPr txBox="1"/>
          <p:nvPr/>
        </p:nvSpPr>
        <p:spPr>
          <a:xfrm>
            <a:off x="2590800" y="742950"/>
            <a:ext cx="2667000" cy="769441"/>
          </a:xfrm>
          <a:prstGeom prst="rect">
            <a:avLst/>
          </a:prstGeom>
          <a:noFill/>
        </p:spPr>
        <p:txBody>
          <a:bodyPr wrap="square" rtlCol="0">
            <a:spAutoFit/>
          </a:bodyPr>
          <a:lstStyle/>
          <a:p>
            <a:r>
              <a:rPr lang="en-US" sz="4400" b="1" dirty="0">
                <a:solidFill>
                  <a:srgbClr val="FFFF00"/>
                </a:solidFill>
                <a:latin typeface="Arial" panose="020B0604020202020204" pitchFamily="34" charset="0"/>
                <a:cs typeface="Arial" panose="020B0604020202020204" pitchFamily="34" charset="0"/>
              </a:rPr>
              <a:t>ĐÁP CA :</a:t>
            </a: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1981200"/>
          </a:xfrm>
          <a:prstGeom prst="rect">
            <a:avLst/>
          </a:prstGeom>
        </p:spPr>
      </p:pic>
      <p:sp>
        <p:nvSpPr>
          <p:cNvPr id="4" name="Rectangle 3"/>
          <p:cNvSpPr/>
          <p:nvPr/>
        </p:nvSpPr>
        <p:spPr>
          <a:xfrm>
            <a:off x="76200" y="1733550"/>
            <a:ext cx="8991600" cy="3046988"/>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en-US" sz="4000" b="1" i="0" dirty="0">
                <a:solidFill>
                  <a:srgbClr val="FFFF00"/>
                </a:solidFill>
                <a:effectLst/>
                <a:latin typeface="Arial" panose="020B0604020202020204" pitchFamily="34" charset="0"/>
              </a:rPr>
              <a:t>I</a:t>
            </a:r>
            <a:r>
              <a:rPr lang="vi-VN" sz="4000" b="1" i="0" dirty="0">
                <a:solidFill>
                  <a:srgbClr val="FFFF00"/>
                </a:solidFill>
                <a:effectLst/>
                <a:latin typeface="Arial" panose="020B0604020202020204" pitchFamily="34" charset="0"/>
              </a:rPr>
              <a:t>:</a:t>
            </a:r>
            <a:r>
              <a:rPr lang="vi-VN" sz="4000" b="1" i="0" dirty="0">
                <a:solidFill>
                  <a:srgbClr val="333333"/>
                </a:solidFill>
                <a:effectLst/>
                <a:latin typeface="Arial" panose="020B0604020202020204" pitchFamily="34" charset="0"/>
              </a:rPr>
              <a:t> </a:t>
            </a:r>
            <a:r>
              <a:rPr lang="en-US" sz="4000" b="0" i="0" dirty="0">
                <a:solidFill>
                  <a:schemeClr val="bg1"/>
                </a:solidFill>
                <a:effectLst/>
                <a:latin typeface="Arial" panose="020B0604020202020204" pitchFamily="34" charset="0"/>
              </a:rPr>
              <a:t>1 Cr 11, 23-26</a:t>
            </a:r>
            <a:endParaRPr lang="en-US" sz="4000" b="1" i="0" dirty="0">
              <a:solidFill>
                <a:schemeClr val="bg1"/>
              </a:solidFill>
              <a:effectLst/>
              <a:latin typeface="Arial" panose="020B0604020202020204" pitchFamily="34" charset="0"/>
            </a:endParaRPr>
          </a:p>
          <a:p>
            <a:r>
              <a:rPr lang="vi-VN" sz="3600" b="1" i="0" dirty="0">
                <a:solidFill>
                  <a:srgbClr val="FFFF00"/>
                </a:solidFill>
                <a:effectLst/>
                <a:latin typeface="Arial" panose="020B0604020202020204" pitchFamily="34" charset="0"/>
              </a:rPr>
              <a:t>Trích thư thứ nhất của Thánh Phao-lô Tông đồ gửi tín hữu Cô-rin-tô.</a:t>
            </a:r>
            <a:endParaRPr lang="en-US" sz="3600" b="1" i="0" dirty="0">
              <a:solidFill>
                <a:srgbClr val="FFFF00"/>
              </a:solidFill>
              <a:effectLst/>
              <a:latin typeface="Arial" panose="020B0604020202020204" pitchFamily="34" charset="0"/>
            </a:endParaRP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Mỗi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khi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ăn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uống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loan </a:t>
            </a:r>
            <a:r>
              <a:rPr lang="en-US" sz="4000" b="1" i="1" dirty="0" err="1">
                <a:solidFill>
                  <a:schemeClr val="bg1"/>
                </a:solidFill>
                <a:effectLst/>
                <a:latin typeface="Arial" panose="020B0604020202020204" pitchFamily="34" charset="0"/>
              </a:rPr>
              <a:t>truyền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việc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chịu</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chết</a:t>
            </a:r>
            <a:r>
              <a:rPr lang="en-US" sz="4000" b="1" i="1" dirty="0">
                <a:solidFill>
                  <a:schemeClr val="bg1"/>
                </a:solidFill>
                <a:effectLst/>
                <a:latin typeface="Arial" panose="020B0604020202020204" pitchFamily="34" charset="0"/>
              </a:rPr>
              <a:t>”.</a:t>
            </a:r>
            <a:endParaRPr lang="en-US" sz="3600" b="1" dirty="0">
              <a:solidFill>
                <a:schemeClr val="bg1"/>
              </a:solidFill>
            </a:endParaRPr>
          </a:p>
        </p:txBody>
      </p:sp>
    </p:spTree>
    <p:extLst>
      <p:ext uri="{BB962C8B-B14F-4D97-AF65-F5344CB8AC3E}">
        <p14:creationId xmlns:p14="http://schemas.microsoft.com/office/powerpoint/2010/main" val="535019086"/>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vi-VN" b="1" i="0" dirty="0">
                <a:solidFill>
                  <a:schemeClr val="bg1"/>
                </a:solidFill>
                <a:effectLst/>
                <a:latin typeface="Arial" panose="020B0604020202020204" pitchFamily="34" charset="0"/>
              </a:rPr>
              <a:t>Chúa phán: “Thầy ban cho các con một giới răn mới, là các con hãy yêu thương nhau, như Thầy đã yêu thương các con”.</a:t>
            </a:r>
            <a:endParaRPr lang="en-US" b="1" dirty="0">
              <a:solidFill>
                <a:schemeClr val="bg1"/>
              </a:solidFill>
              <a:effectLst/>
              <a:cs typeface="Times New Roman" pitchFamily="18" charset="0"/>
            </a:endParaRPr>
          </a:p>
        </p:txBody>
      </p:sp>
      <p:sp>
        <p:nvSpPr>
          <p:cNvPr id="3" name="TextBox 2"/>
          <p:cNvSpPr txBox="1"/>
          <p:nvPr/>
        </p:nvSpPr>
        <p:spPr>
          <a:xfrm>
            <a:off x="914400" y="300753"/>
            <a:ext cx="6678367"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pic>
        <p:nvPicPr>
          <p:cNvPr id="1026" name="Picture 2" descr="t5 TT">
            <a:extLst>
              <a:ext uri="{FF2B5EF4-FFF2-40B4-BE49-F238E27FC236}">
                <a16:creationId xmlns:a16="http://schemas.microsoft.com/office/drawing/2014/main" id="{1BE1B4CF-5414-4D6F-A3C9-AA620496E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816"/>
            <a:ext cx="916088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C99394-E845-4656-8C3D-54D8FE021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66070"/>
            <a:ext cx="990600" cy="990600"/>
          </a:xfrm>
          <a:prstGeom prst="rect">
            <a:avLst/>
          </a:prstGeom>
        </p:spPr>
      </p:pic>
      <p:sp>
        <p:nvSpPr>
          <p:cNvPr id="9" name="Content Placeholder 6">
            <a:extLst>
              <a:ext uri="{FF2B5EF4-FFF2-40B4-BE49-F238E27FC236}">
                <a16:creationId xmlns:a16="http://schemas.microsoft.com/office/drawing/2014/main" id="{3BB21E40-1531-45DF-9746-B23BC86F1F0A}"/>
              </a:ext>
            </a:extLst>
          </p:cNvPr>
          <p:cNvSpPr txBox="1">
            <a:spLocks/>
          </p:cNvSpPr>
          <p:nvPr/>
        </p:nvSpPr>
        <p:spPr>
          <a:xfrm>
            <a:off x="3124200" y="3028950"/>
            <a:ext cx="5715000" cy="646331"/>
          </a:xfrm>
          <a:prstGeom prst="rect">
            <a:avLst/>
          </a:prstGeom>
          <a:noFill/>
        </p:spPr>
        <p:txBody>
          <a:bodyPr vert="horz" wrap="square"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b-NO" sz="3600" b="0" i="0" dirty="0">
                <a:solidFill>
                  <a:srgbClr val="C00000"/>
                </a:solidFill>
                <a:effectLst/>
                <a:latin typeface="Arial" panose="020B0604020202020204" pitchFamily="34" charset="0"/>
              </a:rPr>
              <a:t>Phúc Âm: Ga 13, 1-15</a:t>
            </a:r>
            <a:endParaRPr lang="en-US" sz="3600" dirty="0">
              <a:solidFill>
                <a:srgbClr val="C00000"/>
              </a:solidFill>
            </a:endParaRPr>
          </a:p>
        </p:txBody>
      </p:sp>
    </p:spTree>
    <p:extLst>
      <p:ext uri="{BB962C8B-B14F-4D97-AF65-F5344CB8AC3E}">
        <p14:creationId xmlns:p14="http://schemas.microsoft.com/office/powerpoint/2010/main" val="335534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246</Words>
  <Application>Microsoft Office PowerPoint</Application>
  <PresentationFormat>On-screen Show (16:9)</PresentationFormat>
  <Paragraphs>24</Paragraphs>
  <Slides>12</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12</vt:i4>
      </vt:variant>
    </vt:vector>
  </HeadingPairs>
  <TitlesOfParts>
    <vt:vector size="19" baseType="lpstr">
      <vt:lpstr>Arial</vt:lpstr>
      <vt:lpstr>Calibri</vt:lpstr>
      <vt:lpstr>UTM American Sans</vt:lpstr>
      <vt:lpstr>Office Theme</vt:lpstr>
      <vt:lpstr>1_Office Theme</vt:lpstr>
      <vt:lpstr>2_Office Theme</vt:lpstr>
      <vt:lpstr>19_Office Theme</vt:lpstr>
      <vt:lpstr> </vt:lpstr>
      <vt:lpstr>Chúng ta phải được vinh dự nơi Thập giá Đức Giê-su Ki-tô, Chúa chúng ta, Người là sự cứu thoát, sự sống lại của chúng ta, nhờ Người chúng ta được cứu độ và được giải thoát</vt:lpstr>
      <vt:lpstr>PowerPoint Presentation</vt:lpstr>
      <vt:lpstr> Tv 115, 12-13. 15-16bc. 17-18 Ðáp: Chén chúc tụng là sự thông hiệp Máu Chúa Ki-tô .</vt:lpstr>
      <vt:lpstr>PowerPoint Presentation</vt:lpstr>
      <vt:lpstr>Chúa phán: “Thầy ban cho các con một giới răn mới, là các con hãy yêu thương nhau, như Thầy đã yêu thương các con”.</vt:lpstr>
      <vt:lpstr> </vt:lpstr>
      <vt:lpstr>PowerPoint Presentation</vt:lpstr>
      <vt:lpstr>PowerPoint Presentation</vt:lpstr>
      <vt:lpstr>Chúa phán: “Này là mình Ta, sẽ bị nộp vì các con, chén này là Tân Ước trong Máu Ta, mỗi khi các con uống, các con hãy làm việc này mà nhớ đến Ta”</vt:lpstr>
      <vt:lpstr>Ca Kết Lễ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86</cp:revision>
  <dcterms:created xsi:type="dcterms:W3CDTF">2023-01-29T22:00:16Z</dcterms:created>
  <dcterms:modified xsi:type="dcterms:W3CDTF">2025-04-09T21:48:17Z</dcterms:modified>
</cp:coreProperties>
</file>