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840" r:id="rId3"/>
    <p:sldMasterId id="2147483852" r:id="rId4"/>
    <p:sldMasterId id="2147483864" r:id="rId5"/>
  </p:sldMasterIdLst>
  <p:notesMasterIdLst>
    <p:notesMasterId r:id="rId17"/>
  </p:notesMasterIdLst>
  <p:sldIdLst>
    <p:sldId id="405" r:id="rId6"/>
    <p:sldId id="386" r:id="rId7"/>
    <p:sldId id="407" r:id="rId8"/>
    <p:sldId id="376" r:id="rId9"/>
    <p:sldId id="375" r:id="rId10"/>
    <p:sldId id="465" r:id="rId11"/>
    <p:sldId id="464" r:id="rId12"/>
    <p:sldId id="455" r:id="rId13"/>
    <p:sldId id="283" r:id="rId14"/>
    <p:sldId id="290" r:id="rId15"/>
    <p:sldId id="466"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B3119-1449-4A17-BE6D-AD7BF8A0F2D3}"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D8A07-1D8F-4079-9FBB-83FE531A3557}" type="slidenum">
              <a:rPr lang="en-US" smtClean="0"/>
              <a:t>‹#›</a:t>
            </a:fld>
            <a:endParaRPr lang="en-US"/>
          </a:p>
        </p:txBody>
      </p:sp>
    </p:spTree>
    <p:extLst>
      <p:ext uri="{BB962C8B-B14F-4D97-AF65-F5344CB8AC3E}">
        <p14:creationId xmlns:p14="http://schemas.microsoft.com/office/powerpoint/2010/main" val="290366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8A07-1D8F-4079-9FBB-83FE531A3557}" type="slidenum">
              <a:rPr lang="en-US" smtClean="0"/>
              <a:t>3</a:t>
            </a:fld>
            <a:endParaRPr lang="en-US"/>
          </a:p>
        </p:txBody>
      </p:sp>
    </p:spTree>
    <p:extLst>
      <p:ext uri="{BB962C8B-B14F-4D97-AF65-F5344CB8AC3E}">
        <p14:creationId xmlns:p14="http://schemas.microsoft.com/office/powerpoint/2010/main" val="392118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29467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50954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73510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10252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18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38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0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942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374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32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4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502492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044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16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556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61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942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4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7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1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978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8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89676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611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12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64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8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580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3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21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48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821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00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42740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085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720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438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723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49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7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63930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403529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30832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06188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t>4/26/2025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t>‹#›</a:t>
            </a:fld>
            <a:endParaRPr lang="en-US"/>
          </a:p>
        </p:txBody>
      </p:sp>
    </p:spTree>
    <p:extLst>
      <p:ext uri="{BB962C8B-B14F-4D97-AF65-F5344CB8AC3E}">
        <p14:creationId xmlns:p14="http://schemas.microsoft.com/office/powerpoint/2010/main" val="174049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437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0040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356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1030" name="Picture 6" descr="t6 t2 PS">
            <a:extLst>
              <a:ext uri="{FF2B5EF4-FFF2-40B4-BE49-F238E27FC236}">
                <a16:creationId xmlns:a16="http://schemas.microsoft.com/office/drawing/2014/main" id="{3EFB4EE3-6400-42E7-990A-42BC0C26D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3BFA460-DFBD-4A64-983E-9E5E30338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
        <p:nvSpPr>
          <p:cNvPr id="12" name="TextBox 11">
            <a:extLst>
              <a:ext uri="{FF2B5EF4-FFF2-40B4-BE49-F238E27FC236}">
                <a16:creationId xmlns:a16="http://schemas.microsoft.com/office/drawing/2014/main" id="{EDFEC7F1-C091-4D4C-9D6C-04BE99348176}"/>
              </a:ext>
            </a:extLst>
          </p:cNvPr>
          <p:cNvSpPr txBox="1"/>
          <p:nvPr/>
        </p:nvSpPr>
        <p:spPr>
          <a:xfrm>
            <a:off x="2895600" y="3333750"/>
            <a:ext cx="5410200" cy="523220"/>
          </a:xfrm>
          <a:prstGeom prst="rect">
            <a:avLst/>
          </a:prstGeom>
          <a:noFill/>
        </p:spPr>
        <p:txBody>
          <a:bodyPr wrap="square">
            <a:spAutoFit/>
          </a:bodyPr>
          <a:lstStyle/>
          <a:p>
            <a:pPr algn="l"/>
            <a:r>
              <a:rPr lang="en-US" sz="2800" b="1" i="0" cap="all" dirty="0" err="1">
                <a:solidFill>
                  <a:srgbClr val="00B0F0"/>
                </a:solidFill>
                <a:effectLst/>
                <a:latin typeface="Arial" panose="020B0604020202020204" pitchFamily="34" charset="0"/>
              </a:rPr>
              <a:t>Thứ</a:t>
            </a:r>
            <a:r>
              <a:rPr lang="en-US" sz="2800" b="1" i="0" cap="all" dirty="0">
                <a:solidFill>
                  <a:srgbClr val="00B0F0"/>
                </a:solidFill>
                <a:effectLst/>
                <a:latin typeface="Arial" panose="020B0604020202020204" pitchFamily="34" charset="0"/>
              </a:rPr>
              <a:t> </a:t>
            </a:r>
            <a:r>
              <a:rPr lang="en-US" sz="2800" b="1" cap="all" dirty="0">
                <a:solidFill>
                  <a:srgbClr val="00B0F0"/>
                </a:solidFill>
                <a:latin typeface="Arial" panose="020B0604020202020204" pitchFamily="34" charset="0"/>
              </a:rPr>
              <a:t>SÁU</a:t>
            </a:r>
            <a:r>
              <a:rPr lang="en-US" sz="2800" b="1" i="0" cap="all" dirty="0">
                <a:solidFill>
                  <a:srgbClr val="00B0F0"/>
                </a:solidFill>
                <a:effectLst/>
                <a:latin typeface="Arial" panose="020B0604020202020204" pitchFamily="34" charset="0"/>
              </a:rPr>
              <a:t> </a:t>
            </a:r>
            <a:r>
              <a:rPr lang="en-US" sz="2800" b="1" i="0" cap="all" dirty="0" err="1">
                <a:solidFill>
                  <a:srgbClr val="00B0F0"/>
                </a:solidFill>
                <a:effectLst/>
                <a:latin typeface="Arial" panose="020B0604020202020204" pitchFamily="34" charset="0"/>
              </a:rPr>
              <a:t>tuần</a:t>
            </a:r>
            <a:r>
              <a:rPr lang="en-US" sz="2800" b="1" i="0" cap="all" dirty="0">
                <a:solidFill>
                  <a:srgbClr val="00B0F0"/>
                </a:solidFill>
                <a:effectLst/>
                <a:latin typeface="Arial" panose="020B0604020202020204" pitchFamily="34" charset="0"/>
              </a:rPr>
              <a:t> 2 </a:t>
            </a:r>
            <a:r>
              <a:rPr lang="en-US" sz="2800" b="1" i="0" cap="all" dirty="0" err="1">
                <a:solidFill>
                  <a:srgbClr val="00B0F0"/>
                </a:solidFill>
                <a:effectLst/>
                <a:latin typeface="Arial" panose="020B0604020202020204" pitchFamily="34" charset="0"/>
              </a:rPr>
              <a:t>phục</a:t>
            </a:r>
            <a:r>
              <a:rPr lang="en-US" sz="2800" b="1" i="0" cap="all" dirty="0">
                <a:solidFill>
                  <a:srgbClr val="00B0F0"/>
                </a:solidFill>
                <a:effectLst/>
                <a:latin typeface="Arial" panose="020B0604020202020204" pitchFamily="34" charset="0"/>
              </a:rPr>
              <a:t> </a:t>
            </a:r>
            <a:r>
              <a:rPr lang="en-US" sz="2800" b="1" i="0" cap="all" dirty="0" err="1">
                <a:solidFill>
                  <a:srgbClr val="00B0F0"/>
                </a:solidFill>
                <a:effectLst/>
                <a:latin typeface="Arial" panose="020B0604020202020204" pitchFamily="34" charset="0"/>
              </a:rPr>
              <a:t>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229070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b="1" dirty="0">
                <a:solidFill>
                  <a:srgbClr val="C00000"/>
                </a:solidFill>
                <a:latin typeface="Arial" panose="020B0604020202020204" pitchFamily="34" charset="0"/>
                <a:cs typeface="Arial" panose="020B0604020202020204" pitchFamily="34" charset="0"/>
              </a:rPr>
              <a:t>Ca </a:t>
            </a:r>
            <a:r>
              <a:rPr lang="en-US" b="1" dirty="0" err="1">
                <a:solidFill>
                  <a:srgbClr val="C00000"/>
                </a:solidFill>
                <a:latin typeface="Arial" panose="020B0604020202020204" pitchFamily="34" charset="0"/>
                <a:cs typeface="Arial" panose="020B0604020202020204" pitchFamily="34" charset="0"/>
              </a:rPr>
              <a:t>Kết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Lễ</a:t>
            </a:r>
            <a:br>
              <a:rPr lang="en-US" b="1" dirty="0">
                <a:solidFill>
                  <a:srgbClr val="C00000"/>
                </a:solidFill>
                <a:latin typeface="Arial" panose="020B0604020202020204" pitchFamily="34" charset="0"/>
                <a:cs typeface="Arial" panose="020B0604020202020204" pitchFamily="34" charset="0"/>
              </a:rPr>
            </a:br>
            <a:endParaRPr lang="en-US"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9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1030" name="Picture 6" descr="t6 t2 PS">
            <a:extLst>
              <a:ext uri="{FF2B5EF4-FFF2-40B4-BE49-F238E27FC236}">
                <a16:creationId xmlns:a16="http://schemas.microsoft.com/office/drawing/2014/main" id="{3EFB4EE3-6400-42E7-990A-42BC0C26D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3BFA460-DFBD-4A64-983E-9E5E30338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
        <p:nvSpPr>
          <p:cNvPr id="12" name="TextBox 11">
            <a:extLst>
              <a:ext uri="{FF2B5EF4-FFF2-40B4-BE49-F238E27FC236}">
                <a16:creationId xmlns:a16="http://schemas.microsoft.com/office/drawing/2014/main" id="{EDFEC7F1-C091-4D4C-9D6C-04BE99348176}"/>
              </a:ext>
            </a:extLst>
          </p:cNvPr>
          <p:cNvSpPr txBox="1"/>
          <p:nvPr/>
        </p:nvSpPr>
        <p:spPr>
          <a:xfrm>
            <a:off x="2895600" y="3333750"/>
            <a:ext cx="5410200" cy="523220"/>
          </a:xfrm>
          <a:prstGeom prst="rect">
            <a:avLst/>
          </a:prstGeom>
          <a:noFill/>
        </p:spPr>
        <p:txBody>
          <a:bodyPr wrap="square">
            <a:spAutoFit/>
          </a:bodyPr>
          <a:lstStyle/>
          <a:p>
            <a:pPr algn="l"/>
            <a:r>
              <a:rPr lang="en-US" sz="2800" b="1" i="0" cap="all" dirty="0" err="1">
                <a:solidFill>
                  <a:srgbClr val="00B0F0"/>
                </a:solidFill>
                <a:effectLst/>
                <a:latin typeface="Arial" panose="020B0604020202020204" pitchFamily="34" charset="0"/>
              </a:rPr>
              <a:t>Thứ</a:t>
            </a:r>
            <a:r>
              <a:rPr lang="en-US" sz="2800" b="1" i="0" cap="all" dirty="0">
                <a:solidFill>
                  <a:srgbClr val="00B0F0"/>
                </a:solidFill>
                <a:effectLst/>
                <a:latin typeface="Arial" panose="020B0604020202020204" pitchFamily="34" charset="0"/>
              </a:rPr>
              <a:t> </a:t>
            </a:r>
            <a:r>
              <a:rPr lang="en-US" sz="2800" b="1" cap="all" dirty="0">
                <a:solidFill>
                  <a:srgbClr val="00B0F0"/>
                </a:solidFill>
                <a:latin typeface="Arial" panose="020B0604020202020204" pitchFamily="34" charset="0"/>
              </a:rPr>
              <a:t>SÁU</a:t>
            </a:r>
            <a:r>
              <a:rPr lang="en-US" sz="2800" b="1" i="0" cap="all" dirty="0">
                <a:solidFill>
                  <a:srgbClr val="00B0F0"/>
                </a:solidFill>
                <a:effectLst/>
                <a:latin typeface="Arial" panose="020B0604020202020204" pitchFamily="34" charset="0"/>
              </a:rPr>
              <a:t> </a:t>
            </a:r>
            <a:r>
              <a:rPr lang="en-US" sz="2800" b="1" i="0" cap="all" dirty="0" err="1">
                <a:solidFill>
                  <a:srgbClr val="00B0F0"/>
                </a:solidFill>
                <a:effectLst/>
                <a:latin typeface="Arial" panose="020B0604020202020204" pitchFamily="34" charset="0"/>
              </a:rPr>
              <a:t>tuần</a:t>
            </a:r>
            <a:r>
              <a:rPr lang="en-US" sz="2800" b="1" i="0" cap="all" dirty="0">
                <a:solidFill>
                  <a:srgbClr val="00B0F0"/>
                </a:solidFill>
                <a:effectLst/>
                <a:latin typeface="Arial" panose="020B0604020202020204" pitchFamily="34" charset="0"/>
              </a:rPr>
              <a:t> 2 </a:t>
            </a:r>
            <a:r>
              <a:rPr lang="en-US" sz="2800" b="1" i="0" cap="all" dirty="0" err="1">
                <a:solidFill>
                  <a:srgbClr val="00B0F0"/>
                </a:solidFill>
                <a:effectLst/>
                <a:latin typeface="Arial" panose="020B0604020202020204" pitchFamily="34" charset="0"/>
              </a:rPr>
              <a:t>phục</a:t>
            </a:r>
            <a:r>
              <a:rPr lang="en-US" sz="2800" b="1" i="0" cap="all" dirty="0">
                <a:solidFill>
                  <a:srgbClr val="00B0F0"/>
                </a:solidFill>
                <a:effectLst/>
                <a:latin typeface="Arial" panose="020B0604020202020204" pitchFamily="34" charset="0"/>
              </a:rPr>
              <a:t> </a:t>
            </a:r>
            <a:r>
              <a:rPr lang="en-US" sz="2800" b="1" i="0" cap="all" dirty="0" err="1">
                <a:solidFill>
                  <a:srgbClr val="00B0F0"/>
                </a:solidFill>
                <a:effectLst/>
                <a:latin typeface="Arial" panose="020B0604020202020204" pitchFamily="34" charset="0"/>
              </a:rPr>
              <a:t>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290441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47750"/>
            <a:ext cx="8763000" cy="3924299"/>
          </a:xfrm>
        </p:spPr>
        <p:txBody>
          <a:bodyPr>
            <a:normAutofit fontScale="90000"/>
          </a:bodyPr>
          <a:lstStyle/>
          <a:p>
            <a:pPr algn="just"/>
            <a:r>
              <a:rPr lang="vi-VN" b="1" i="0" dirty="0">
                <a:solidFill>
                  <a:srgbClr val="C00000"/>
                </a:solidFill>
                <a:effectLst/>
                <a:latin typeface="Arial" panose="020B0604020202020204" pitchFamily="34" charset="0"/>
              </a:rPr>
              <a:t>Lạy Chúa, Chúa đã lấy máu Chúa mà cứu chuộc chúng tôi thuộc mọi chi tộc, mọi ngôn ngữ, mọi dân và mọi nước, Chúa đã làm cho chúng tôi trở thành vương quốc và tư tế cho Thiên Chúa – Allêluia.</a:t>
            </a:r>
            <a:endParaRPr lang="en-US" b="1" i="1" dirty="0">
              <a:solidFill>
                <a:srgbClr val="C00000"/>
              </a:solidFill>
            </a:endParaRPr>
          </a:p>
        </p:txBody>
      </p:sp>
      <p:sp>
        <p:nvSpPr>
          <p:cNvPr id="3" name="TextBox 2">
            <a:extLst>
              <a:ext uri="{FF2B5EF4-FFF2-40B4-BE49-F238E27FC236}">
                <a16:creationId xmlns:a16="http://schemas.microsoft.com/office/drawing/2014/main" id="{E0E58968-3503-408F-B9C2-D1D91F6FFC97}"/>
              </a:ext>
            </a:extLst>
          </p:cNvPr>
          <p:cNvSpPr txBox="1"/>
          <p:nvPr/>
        </p:nvSpPr>
        <p:spPr>
          <a:xfrm>
            <a:off x="1828800" y="202988"/>
            <a:ext cx="5181600" cy="1046440"/>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Ca </a:t>
            </a:r>
            <a:r>
              <a:rPr lang="en-US" sz="4400" b="1" dirty="0" err="1">
                <a:solidFill>
                  <a:srgbClr val="C00000"/>
                </a:solidFill>
                <a:latin typeface="Arial" panose="020B0604020202020204" pitchFamily="34" charset="0"/>
                <a:cs typeface="Arial" panose="020B0604020202020204" pitchFamily="34" charset="0"/>
              </a:rPr>
              <a:t>Nhập</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Lễ</a:t>
            </a:r>
            <a:br>
              <a:rPr lang="en-US" sz="1800" dirty="0">
                <a:solidFill>
                  <a:srgbClr val="C00000"/>
                </a:solidFill>
              </a:rPr>
            </a:br>
            <a:endParaRPr lang="en-US" dirty="0"/>
          </a:p>
        </p:txBody>
      </p:sp>
    </p:spTree>
    <p:extLst>
      <p:ext uri="{BB962C8B-B14F-4D97-AF65-F5344CB8AC3E}">
        <p14:creationId xmlns:p14="http://schemas.microsoft.com/office/powerpoint/2010/main" val="208650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7542"/>
            <a:ext cx="8153400" cy="819149"/>
          </a:xfrm>
        </p:spPr>
        <p:txBody>
          <a:bodyPr>
            <a:normAutofit/>
          </a:bodyPr>
          <a:lstStyle/>
          <a:p>
            <a:pPr algn="l"/>
            <a:r>
              <a:rPr lang="en-US" sz="4000" b="1" dirty="0" err="1">
                <a:solidFill>
                  <a:srgbClr val="C00000"/>
                </a:solidFill>
              </a:rPr>
              <a:t>Bài</a:t>
            </a:r>
            <a:r>
              <a:rPr lang="en-US" sz="4000" b="1" dirty="0">
                <a:solidFill>
                  <a:srgbClr val="C00000"/>
                </a:solidFill>
              </a:rPr>
              <a:t> </a:t>
            </a:r>
            <a:r>
              <a:rPr lang="en-US" sz="4000" b="1" dirty="0" err="1">
                <a:solidFill>
                  <a:srgbClr val="C00000"/>
                </a:solidFill>
              </a:rPr>
              <a:t>đọc</a:t>
            </a:r>
            <a:r>
              <a:rPr lang="en-US" sz="4000" b="1" dirty="0">
                <a:solidFill>
                  <a:srgbClr val="C00000"/>
                </a:solidFill>
              </a:rPr>
              <a:t> 1.</a:t>
            </a:r>
            <a:r>
              <a:rPr lang="en-US" sz="4000" b="1" i="0" dirty="0">
                <a:solidFill>
                  <a:srgbClr val="FF0000"/>
                </a:solidFill>
                <a:effectLst/>
                <a:latin typeface="Arial" panose="020B0604020202020204" pitchFamily="34" charset="0"/>
              </a:rPr>
              <a:t> </a:t>
            </a:r>
            <a:r>
              <a:rPr lang="en-US" sz="3600" b="0" i="0" dirty="0" err="1">
                <a:solidFill>
                  <a:srgbClr val="C00000"/>
                </a:solidFill>
                <a:effectLst/>
                <a:latin typeface="Arial" panose="020B0604020202020204" pitchFamily="34" charset="0"/>
              </a:rPr>
              <a:t>Cv</a:t>
            </a:r>
            <a:r>
              <a:rPr lang="en-US" sz="3600" b="0" i="0" dirty="0">
                <a:solidFill>
                  <a:srgbClr val="C00000"/>
                </a:solidFill>
                <a:effectLst/>
                <a:latin typeface="Arial" panose="020B0604020202020204" pitchFamily="34" charset="0"/>
              </a:rPr>
              <a:t> 5, 34-42</a:t>
            </a:r>
            <a:endParaRPr lang="en-US" sz="3600" b="1" dirty="0">
              <a:solidFill>
                <a:srgbClr val="C0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279840"/>
            <a:ext cx="4191000" cy="1913937"/>
          </a:xfrm>
          <a:prstGeom prst="rect">
            <a:avLst/>
          </a:prstGeom>
        </p:spPr>
      </p:pic>
      <p:sp>
        <p:nvSpPr>
          <p:cNvPr id="5" name="TextBox 4">
            <a:extLst>
              <a:ext uri="{FF2B5EF4-FFF2-40B4-BE49-F238E27FC236}">
                <a16:creationId xmlns:a16="http://schemas.microsoft.com/office/drawing/2014/main" id="{A5DBBFC1-F5B7-4FBB-9B46-89B3E581D35B}"/>
              </a:ext>
            </a:extLst>
          </p:cNvPr>
          <p:cNvSpPr txBox="1"/>
          <p:nvPr/>
        </p:nvSpPr>
        <p:spPr>
          <a:xfrm>
            <a:off x="914400" y="778265"/>
            <a:ext cx="6858000" cy="707886"/>
          </a:xfrm>
          <a:prstGeom prst="rect">
            <a:avLst/>
          </a:prstGeom>
          <a:noFill/>
        </p:spPr>
        <p:txBody>
          <a:bodyPr wrap="square">
            <a:spAutoFit/>
          </a:bodyPr>
          <a:lstStyle/>
          <a:p>
            <a:r>
              <a:rPr lang="en-US" sz="4000" b="0" i="0" dirty="0" err="1">
                <a:solidFill>
                  <a:srgbClr val="003399"/>
                </a:solidFill>
                <a:effectLst/>
                <a:latin typeface="Arial" panose="020B0604020202020204" pitchFamily="34" charset="0"/>
              </a:rPr>
              <a:t>Trích</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sách</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Tông</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đồ</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Công</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vụ</a:t>
            </a:r>
            <a:r>
              <a:rPr lang="en-US" sz="4000" b="0" i="0" dirty="0">
                <a:solidFill>
                  <a:srgbClr val="003399"/>
                </a:solidFill>
                <a:effectLst/>
                <a:latin typeface="Arial" panose="020B0604020202020204" pitchFamily="34" charset="0"/>
              </a:rPr>
              <a:t>.</a:t>
            </a:r>
            <a:endParaRPr lang="en-US" sz="4000" dirty="0">
              <a:solidFill>
                <a:srgbClr val="003399"/>
              </a:solidFill>
            </a:endParaRPr>
          </a:p>
        </p:txBody>
      </p:sp>
      <p:sp>
        <p:nvSpPr>
          <p:cNvPr id="7" name="TextBox 6">
            <a:extLst>
              <a:ext uri="{FF2B5EF4-FFF2-40B4-BE49-F238E27FC236}">
                <a16:creationId xmlns:a16="http://schemas.microsoft.com/office/drawing/2014/main" id="{4404E28F-799C-49B5-B7D6-B20926ABA400}"/>
              </a:ext>
            </a:extLst>
          </p:cNvPr>
          <p:cNvSpPr txBox="1"/>
          <p:nvPr/>
        </p:nvSpPr>
        <p:spPr>
          <a:xfrm>
            <a:off x="304800" y="1406939"/>
            <a:ext cx="8839200" cy="1938992"/>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t>
            </a:r>
            <a:r>
              <a:rPr lang="en-US" sz="4000" b="1" i="1" dirty="0" err="1">
                <a:solidFill>
                  <a:srgbClr val="C00000"/>
                </a:solidFill>
                <a:effectLst/>
                <a:latin typeface="Arial" panose="020B0604020202020204" pitchFamily="34" charset="0"/>
              </a:rPr>
              <a:t>Các</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ngài</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hân</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hoan</a:t>
            </a:r>
            <a:r>
              <a:rPr lang="en-US" sz="4000" b="1" i="1" dirty="0">
                <a:solidFill>
                  <a:srgbClr val="C00000"/>
                </a:solidFill>
                <a:effectLst/>
                <a:latin typeface="Arial" panose="020B0604020202020204" pitchFamily="34" charset="0"/>
              </a:rPr>
              <a:t> ra </a:t>
            </a:r>
            <a:r>
              <a:rPr lang="en-US" sz="4000" b="1" i="1" dirty="0" err="1">
                <a:solidFill>
                  <a:srgbClr val="C00000"/>
                </a:solidFill>
                <a:effectLst/>
                <a:latin typeface="Arial" panose="020B0604020202020204" pitchFamily="34" charset="0"/>
              </a:rPr>
              <a:t>về</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vì</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thấy</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mình</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xứng</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đáng</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chịu</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sỉ</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nhục</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vì</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danh</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Ðức</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Giê-su</a:t>
            </a:r>
            <a:r>
              <a:rPr lang="en-US" sz="4000" b="1" i="1" dirty="0">
                <a:solidFill>
                  <a:srgbClr val="C00000"/>
                </a:solidFill>
                <a:effectLst/>
                <a:latin typeface="Arial" panose="020B0604020202020204" pitchFamily="34" charset="0"/>
              </a:rPr>
              <a:t>”.</a:t>
            </a:r>
            <a:endParaRPr lang="en-US" sz="4000" b="1" dirty="0">
              <a:solidFill>
                <a:srgbClr val="C00000"/>
              </a:solidFill>
            </a:endParaRPr>
          </a:p>
        </p:txBody>
      </p:sp>
    </p:spTree>
    <p:extLst>
      <p:ext uri="{BB962C8B-B14F-4D97-AF65-F5344CB8AC3E}">
        <p14:creationId xmlns:p14="http://schemas.microsoft.com/office/powerpoint/2010/main" val="102369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95550"/>
            <a:ext cx="8610600" cy="2266949"/>
          </a:xfrm>
        </p:spPr>
        <p:txBody>
          <a:bodyPr>
            <a:normAutofit fontScale="90000"/>
          </a:bodyPr>
          <a:lstStyle/>
          <a:p>
            <a:pPr algn="just"/>
            <a:r>
              <a:rPr lang="vi-VN" b="1" i="0" dirty="0">
                <a:solidFill>
                  <a:srgbClr val="C00000"/>
                </a:solidFill>
                <a:effectLst/>
                <a:latin typeface="Arial" panose="020B0604020202020204" pitchFamily="34" charset="0"/>
              </a:rPr>
              <a:t>Ðáp: Có một điều tôi xin Chúa, một điều tôi kiếm tìm, đó là tôi được cư ngụ trong nhà Chúa suốt đời tôi</a:t>
            </a:r>
            <a:endParaRPr lang="en-US" b="1" i="1" dirty="0">
              <a:solidFill>
                <a:srgbClr val="C00000"/>
              </a:solidFill>
            </a:endParaRPr>
          </a:p>
        </p:txBody>
      </p:sp>
      <p:sp>
        <p:nvSpPr>
          <p:cNvPr id="4" name="TextBox 3">
            <a:extLst>
              <a:ext uri="{FF2B5EF4-FFF2-40B4-BE49-F238E27FC236}">
                <a16:creationId xmlns:a16="http://schemas.microsoft.com/office/drawing/2014/main" id="{BD7460C4-CB43-4B33-B878-ADA06D79F041}"/>
              </a:ext>
            </a:extLst>
          </p:cNvPr>
          <p:cNvSpPr txBox="1"/>
          <p:nvPr/>
        </p:nvSpPr>
        <p:spPr>
          <a:xfrm>
            <a:off x="2133600" y="666750"/>
            <a:ext cx="4579684"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DEF2F70D-3DDE-479B-A326-B799F5D636E3}"/>
              </a:ext>
            </a:extLst>
          </p:cNvPr>
          <p:cNvSpPr txBox="1"/>
          <p:nvPr/>
        </p:nvSpPr>
        <p:spPr>
          <a:xfrm>
            <a:off x="1447800" y="1624936"/>
            <a:ext cx="4724400" cy="707886"/>
          </a:xfrm>
          <a:prstGeom prst="rect">
            <a:avLst/>
          </a:prstGeom>
          <a:noFill/>
        </p:spPr>
        <p:txBody>
          <a:bodyPr wrap="square">
            <a:spAutoFit/>
          </a:bodyPr>
          <a:lstStyle/>
          <a:p>
            <a:r>
              <a:rPr lang="en-US" sz="4000" b="0" i="0" dirty="0">
                <a:solidFill>
                  <a:srgbClr val="003399"/>
                </a:solidFill>
                <a:effectLst/>
                <a:latin typeface="Arial" panose="020B0604020202020204" pitchFamily="34" charset="0"/>
              </a:rPr>
              <a:t>Tv 26, 1. 4. 13-14</a:t>
            </a:r>
            <a:endParaRPr lang="en-US" sz="4000" dirty="0">
              <a:solidFill>
                <a:srgbClr val="003399"/>
              </a:solidFill>
            </a:endParaRPr>
          </a:p>
        </p:txBody>
      </p:sp>
    </p:spTree>
    <p:extLst>
      <p:ext uri="{BB962C8B-B14F-4D97-AF65-F5344CB8AC3E}">
        <p14:creationId xmlns:p14="http://schemas.microsoft.com/office/powerpoint/2010/main" val="264118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E5C943-3F73-45F4-90F0-FB71A099268D}"/>
              </a:ext>
            </a:extLst>
          </p:cNvPr>
          <p:cNvSpPr txBox="1"/>
          <p:nvPr/>
        </p:nvSpPr>
        <p:spPr>
          <a:xfrm>
            <a:off x="533400" y="1008281"/>
            <a:ext cx="8153400" cy="3785652"/>
          </a:xfrm>
          <a:prstGeom prst="rect">
            <a:avLst/>
          </a:prstGeom>
          <a:noFill/>
        </p:spPr>
        <p:txBody>
          <a:bodyPr wrap="square">
            <a:spAutoFit/>
          </a:bodyPr>
          <a:lstStyle/>
          <a:p>
            <a:pPr algn="just"/>
            <a:r>
              <a:rPr lang="vi-VN" sz="4000" b="1" i="0" dirty="0">
                <a:solidFill>
                  <a:srgbClr val="C00000"/>
                </a:solidFill>
                <a:effectLst/>
                <a:latin typeface="Arial" panose="020B0604020202020204" pitchFamily="34" charset="0"/>
              </a:rPr>
              <a:t>Alleluia, alleluia! – Nếu anh em sống lại làm một với Ðức Kitô, thì anh em hãy kiếm những sự cao siêu trên trời, nơi Ðức Ki-tô, đang ngự bên hữu Thiên Chúa. – Alleluia.</a:t>
            </a:r>
            <a:endParaRPr lang="en-US" sz="4000" b="1" i="0" dirty="0">
              <a:solidFill>
                <a:srgbClr val="C00000"/>
              </a:solidFill>
              <a:effectLst/>
              <a:latin typeface="Helvetica Neue"/>
            </a:endParaRPr>
          </a:p>
        </p:txBody>
      </p:sp>
      <p:sp>
        <p:nvSpPr>
          <p:cNvPr id="4" name="TextBox 3">
            <a:extLst>
              <a:ext uri="{FF2B5EF4-FFF2-40B4-BE49-F238E27FC236}">
                <a16:creationId xmlns:a16="http://schemas.microsoft.com/office/drawing/2014/main" id="{7C2A1233-1508-4DE9-9C77-456EB2DE98BE}"/>
              </a:ext>
            </a:extLst>
          </p:cNvPr>
          <p:cNvSpPr txBox="1"/>
          <p:nvPr/>
        </p:nvSpPr>
        <p:spPr>
          <a:xfrm>
            <a:off x="2324100" y="361950"/>
            <a:ext cx="4572000" cy="646331"/>
          </a:xfrm>
          <a:prstGeom prst="rect">
            <a:avLst/>
          </a:prstGeom>
          <a:noFill/>
        </p:spPr>
        <p:txBody>
          <a:bodyPr wrap="square">
            <a:spAutoFit/>
          </a:bodyPr>
          <a:lstStyle/>
          <a:p>
            <a:r>
              <a:rPr lang="en-US" sz="3600" b="1" i="0" dirty="0">
                <a:solidFill>
                  <a:srgbClr val="C00000"/>
                </a:solidFill>
                <a:effectLst/>
                <a:latin typeface="Arial" panose="020B0604020202020204" pitchFamily="34" charset="0"/>
              </a:rPr>
              <a:t>Alleluia: </a:t>
            </a:r>
            <a:r>
              <a:rPr lang="en-US" sz="3600" b="0" i="0" dirty="0">
                <a:solidFill>
                  <a:srgbClr val="003399"/>
                </a:solidFill>
                <a:effectLst/>
                <a:latin typeface="Arial" panose="020B0604020202020204" pitchFamily="34" charset="0"/>
              </a:rPr>
              <a:t>Cl 3, 1</a:t>
            </a:r>
            <a:endParaRPr lang="en-US" sz="3600" b="1" dirty="0">
              <a:solidFill>
                <a:srgbClr val="003399"/>
              </a:solidFill>
            </a:endParaRPr>
          </a:p>
        </p:txBody>
      </p:sp>
    </p:spTree>
    <p:extLst>
      <p:ext uri="{BB962C8B-B14F-4D97-AF65-F5344CB8AC3E}">
        <p14:creationId xmlns:p14="http://schemas.microsoft.com/office/powerpoint/2010/main" val="109048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1030" name="Picture 6" descr="t6 t2 PS">
            <a:extLst>
              <a:ext uri="{FF2B5EF4-FFF2-40B4-BE49-F238E27FC236}">
                <a16:creationId xmlns:a16="http://schemas.microsoft.com/office/drawing/2014/main" id="{3EFB4EE3-6400-42E7-990A-42BC0C26D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67"/>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3BFA460-DFBD-4A64-983E-9E5E30338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sp>
        <p:nvSpPr>
          <p:cNvPr id="12" name="TextBox 11">
            <a:extLst>
              <a:ext uri="{FF2B5EF4-FFF2-40B4-BE49-F238E27FC236}">
                <a16:creationId xmlns:a16="http://schemas.microsoft.com/office/drawing/2014/main" id="{EDFEC7F1-C091-4D4C-9D6C-04BE99348176}"/>
              </a:ext>
            </a:extLst>
          </p:cNvPr>
          <p:cNvSpPr txBox="1"/>
          <p:nvPr/>
        </p:nvSpPr>
        <p:spPr>
          <a:xfrm>
            <a:off x="3810000" y="3333750"/>
            <a:ext cx="4191000" cy="523220"/>
          </a:xfrm>
          <a:prstGeom prst="rect">
            <a:avLst/>
          </a:prstGeom>
          <a:noFill/>
        </p:spPr>
        <p:txBody>
          <a:bodyPr wrap="square">
            <a:spAutoFit/>
          </a:bodyPr>
          <a:lstStyle/>
          <a:p>
            <a:pPr algn="l"/>
            <a:r>
              <a:rPr lang="nb-NO" sz="2800" b="1" i="0" dirty="0">
                <a:solidFill>
                  <a:srgbClr val="00B0F0"/>
                </a:solidFill>
                <a:effectLst/>
                <a:latin typeface="Arial" panose="020B0604020202020204" pitchFamily="34" charset="0"/>
              </a:rPr>
              <a:t>PHÚC ÂM: Ga 6, 1-15</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148647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4E9A2B-8C0B-49D1-A6A6-1AF2074CCE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6" y="0"/>
            <a:ext cx="9164075" cy="5143500"/>
          </a:xfrm>
        </p:spPr>
      </p:pic>
    </p:spTree>
    <p:extLst>
      <p:ext uri="{BB962C8B-B14F-4D97-AF65-F5344CB8AC3E}">
        <p14:creationId xmlns:p14="http://schemas.microsoft.com/office/powerpoint/2010/main" val="161932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8F3DDA-7CAD-4057-9CD4-77C8F38129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1"/>
            <a:ext cx="9144000" cy="5144621"/>
          </a:xfrm>
        </p:spPr>
      </p:pic>
      <p:pic>
        <p:nvPicPr>
          <p:cNvPr id="6" name="Content Placeholder 3">
            <a:extLst>
              <a:ext uri="{FF2B5EF4-FFF2-40B4-BE49-F238E27FC236}">
                <a16:creationId xmlns:a16="http://schemas.microsoft.com/office/drawing/2014/main" id="{C50B7DE3-055A-4F40-8C13-8BAD17439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95571"/>
            <a:ext cx="3352800" cy="3961733"/>
          </a:xfrm>
          <a:prstGeom prst="rect">
            <a:avLst/>
          </a:prstGeom>
        </p:spPr>
      </p:pic>
      <p:sp>
        <p:nvSpPr>
          <p:cNvPr id="7" name="TextBox 6">
            <a:extLst>
              <a:ext uri="{FF2B5EF4-FFF2-40B4-BE49-F238E27FC236}">
                <a16:creationId xmlns:a16="http://schemas.microsoft.com/office/drawing/2014/main" id="{2FC29167-AC72-4326-AE84-AE1FF5C102D7}"/>
              </a:ext>
            </a:extLst>
          </p:cNvPr>
          <p:cNvSpPr txBox="1"/>
          <p:nvPr/>
        </p:nvSpPr>
        <p:spPr>
          <a:xfrm>
            <a:off x="4267200" y="1581150"/>
            <a:ext cx="3962400" cy="830997"/>
          </a:xfrm>
          <a:prstGeom prst="rect">
            <a:avLst/>
          </a:prstGeom>
          <a:noFill/>
        </p:spPr>
        <p:txBody>
          <a:bodyPr wrap="square" rtlCol="0">
            <a:spAutoFit/>
          </a:bodyPr>
          <a:lstStyle/>
          <a:p>
            <a:r>
              <a:rPr lang="en-US" sz="4800" b="1" dirty="0">
                <a:solidFill>
                  <a:srgbClr val="C00000"/>
                </a:solidFill>
                <a:latin typeface="Arial" panose="020B0604020202020204" pitchFamily="34" charset="0"/>
                <a:cs typeface="Arial" panose="020B0604020202020204" pitchFamily="34" charset="0"/>
              </a:rPr>
              <a:t>DÂNG LỄ</a:t>
            </a:r>
          </a:p>
        </p:txBody>
      </p:sp>
    </p:spTree>
    <p:extLst>
      <p:ext uri="{BB962C8B-B14F-4D97-AF65-F5344CB8AC3E}">
        <p14:creationId xmlns:p14="http://schemas.microsoft.com/office/powerpoint/2010/main" val="409286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6858000" cy="1352550"/>
          </a:xfrm>
        </p:spPr>
        <p:txBody>
          <a:bodyPr/>
          <a:lstStyle/>
          <a:p>
            <a:r>
              <a:rPr lang="en-US" sz="6000" dirty="0">
                <a:solidFill>
                  <a:srgbClr val="C00000"/>
                </a:solidFill>
              </a:rPr>
              <a:t>Ca </a:t>
            </a:r>
            <a:r>
              <a:rPr lang="en-US" sz="6000" dirty="0" err="1">
                <a:solidFill>
                  <a:srgbClr val="C00000"/>
                </a:solidFill>
              </a:rPr>
              <a:t>Hiệp</a:t>
            </a:r>
            <a:r>
              <a:rPr lang="en-US" sz="6000" dirty="0">
                <a:solidFill>
                  <a:srgbClr val="C00000"/>
                </a:solidFill>
              </a:rPr>
              <a:t> </a:t>
            </a:r>
            <a:r>
              <a:rPr lang="en-US" sz="6000" dirty="0" err="1">
                <a:solidFill>
                  <a:srgbClr val="C00000"/>
                </a:solidFill>
              </a:rPr>
              <a:t>Lễ</a:t>
            </a:r>
            <a:endParaRPr lang="en-US" i="1" dirty="0">
              <a:solidFill>
                <a:srgbClr val="002060"/>
              </a:solidFill>
            </a:endParaRPr>
          </a:p>
        </p:txBody>
      </p:sp>
      <p:sp>
        <p:nvSpPr>
          <p:cNvPr id="4" name="TextBox 3">
            <a:extLst>
              <a:ext uri="{FF2B5EF4-FFF2-40B4-BE49-F238E27FC236}">
                <a16:creationId xmlns:a16="http://schemas.microsoft.com/office/drawing/2014/main" id="{C2B444A3-13DC-4DF9-B57F-74152CD4DA28}"/>
              </a:ext>
            </a:extLst>
          </p:cNvPr>
          <p:cNvSpPr txBox="1"/>
          <p:nvPr/>
        </p:nvSpPr>
        <p:spPr>
          <a:xfrm>
            <a:off x="190500" y="1923128"/>
            <a:ext cx="8763000" cy="2554545"/>
          </a:xfrm>
          <a:prstGeom prst="rect">
            <a:avLst/>
          </a:prstGeom>
          <a:noFill/>
        </p:spPr>
        <p:txBody>
          <a:bodyPr wrap="square">
            <a:spAutoFit/>
          </a:bodyPr>
          <a:lstStyle/>
          <a:p>
            <a:r>
              <a:rPr lang="vi-VN" sz="4000" b="1" i="0" dirty="0">
                <a:solidFill>
                  <a:srgbClr val="C00000"/>
                </a:solidFill>
                <a:effectLst/>
                <a:latin typeface="Arial" panose="020B0604020202020204" pitchFamily="34" charset="0"/>
              </a:rPr>
              <a:t>Đức Kitô Chúa chúng ta, đã bị nộp vì tội lỗi chúng ta, và đã sống lại để chúng ta được công chính hoá – Allêluia.</a:t>
            </a:r>
            <a:endParaRPr lang="en-US" sz="4000" b="1" dirty="0">
              <a:solidFill>
                <a:srgbClr val="C00000"/>
              </a:solidFill>
            </a:endParaRPr>
          </a:p>
        </p:txBody>
      </p:sp>
    </p:spTree>
    <p:extLst>
      <p:ext uri="{BB962C8B-B14F-4D97-AF65-F5344CB8AC3E}">
        <p14:creationId xmlns:p14="http://schemas.microsoft.com/office/powerpoint/2010/main" val="1406795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231</Words>
  <Application>Microsoft Office PowerPoint</Application>
  <PresentationFormat>On-screen Show (16:9)</PresentationFormat>
  <Paragraphs>18</Paragraphs>
  <Slides>11</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Calibri</vt:lpstr>
      <vt:lpstr>Helvetica Neue</vt:lpstr>
      <vt:lpstr>UTM American Sans</vt:lpstr>
      <vt:lpstr>Office Theme</vt:lpstr>
      <vt:lpstr>4_Office Theme</vt:lpstr>
      <vt:lpstr>16_Office Theme</vt:lpstr>
      <vt:lpstr>17_Office Theme</vt:lpstr>
      <vt:lpstr>12_Office Theme</vt:lpstr>
      <vt:lpstr>PowerPoint Presentation</vt:lpstr>
      <vt:lpstr>Lạy Chúa, Chúa đã lấy máu Chúa mà cứu chuộc chúng tôi thuộc mọi chi tộc, mọi ngôn ngữ, mọi dân và mọi nước, Chúa đã làm cho chúng tôi trở thành vương quốc và tư tế cho Thiên Chúa – Allêluia.</vt:lpstr>
      <vt:lpstr>Bài đọc 1. Cv 5, 34-42</vt:lpstr>
      <vt:lpstr>Ðáp: Có một điều tôi xin Chúa, một điều tôi kiếm tìm, đó là tôi được cư ngụ trong nhà Chúa suốt đời tôi</vt:lpstr>
      <vt:lpstr>PowerPoint Presentation</vt:lpstr>
      <vt:lpstr>PowerPoint Presentation</vt:lpstr>
      <vt:lpstr>PowerPoint Presentation</vt:lpstr>
      <vt:lpstr>PowerPoint Presentation</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117 Chúa Nhật Phục Sinh Lm, Kim Long</dc:title>
  <dc:creator>Hùng Nam</dc:creator>
  <cp:lastModifiedBy>PC</cp:lastModifiedBy>
  <cp:revision>35</cp:revision>
  <dcterms:created xsi:type="dcterms:W3CDTF">2025-03-06T03:16:32Z</dcterms:created>
  <dcterms:modified xsi:type="dcterms:W3CDTF">2025-04-26T17:04:21Z</dcterms:modified>
</cp:coreProperties>
</file>