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18" r:id="rId7"/>
    <p:sldId id="278" r:id="rId8"/>
    <p:sldId id="282" r:id="rId9"/>
    <p:sldId id="283" r:id="rId10"/>
    <p:sldId id="319"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4"/>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C3B9E58-00C2-4A19-B48D-290DD7EF2F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0" cy="5143500"/>
          </a:xfrm>
          <a:prstGeom prst="rect">
            <a:avLst/>
          </a:prstGeom>
        </p:spPr>
      </p:pic>
      <p:sp>
        <p:nvSpPr>
          <p:cNvPr id="7" name="TextBox 6">
            <a:extLst>
              <a:ext uri="{FF2B5EF4-FFF2-40B4-BE49-F238E27FC236}">
                <a16:creationId xmlns:a16="http://schemas.microsoft.com/office/drawing/2014/main" id="{716DE28F-772E-44CD-A9FC-B5EDEA698E0B}"/>
              </a:ext>
            </a:extLst>
          </p:cNvPr>
          <p:cNvSpPr txBox="1"/>
          <p:nvPr/>
        </p:nvSpPr>
        <p:spPr>
          <a:xfrm>
            <a:off x="1764063" y="2961687"/>
            <a:ext cx="6521777" cy="525506"/>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TƯ TUẦN </a:t>
            </a:r>
            <a:r>
              <a:rPr lang="en-US" sz="2800" b="1" dirty="0">
                <a:solidFill>
                  <a:srgbClr val="FFFF00"/>
                </a:solidFill>
                <a:latin typeface="Arial" panose="020B0604020202020204" pitchFamily="34" charset="0"/>
              </a:rPr>
              <a:t>XIV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079985C9-33F2-4BDF-8AEF-5B19281EDD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6050" y="275131"/>
            <a:ext cx="1051964" cy="1051964"/>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C3B9E58-00C2-4A19-B48D-290DD7EF2F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0" cy="5143500"/>
          </a:xfrm>
          <a:prstGeom prst="rect">
            <a:avLst/>
          </a:prstGeom>
        </p:spPr>
      </p:pic>
      <p:sp>
        <p:nvSpPr>
          <p:cNvPr id="7" name="TextBox 6">
            <a:extLst>
              <a:ext uri="{FF2B5EF4-FFF2-40B4-BE49-F238E27FC236}">
                <a16:creationId xmlns:a16="http://schemas.microsoft.com/office/drawing/2014/main" id="{716DE28F-772E-44CD-A9FC-B5EDEA698E0B}"/>
              </a:ext>
            </a:extLst>
          </p:cNvPr>
          <p:cNvSpPr txBox="1"/>
          <p:nvPr/>
        </p:nvSpPr>
        <p:spPr>
          <a:xfrm>
            <a:off x="1764063" y="2961687"/>
            <a:ext cx="6521777" cy="525506"/>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TƯ TUẦN </a:t>
            </a:r>
            <a:r>
              <a:rPr lang="en-US" sz="2800" b="1" dirty="0">
                <a:solidFill>
                  <a:srgbClr val="FFFF00"/>
                </a:solidFill>
                <a:latin typeface="Arial" panose="020B0604020202020204" pitchFamily="34" charset="0"/>
              </a:rPr>
              <a:t>XIV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079985C9-33F2-4BDF-8AEF-5B19281EDD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6050" y="275131"/>
            <a:ext cx="1051964" cy="1051964"/>
          </a:xfrm>
          <a:prstGeom prst="rect">
            <a:avLst/>
          </a:prstGeom>
        </p:spPr>
      </p:pic>
    </p:spTree>
    <p:extLst>
      <p:ext uri="{BB962C8B-B14F-4D97-AF65-F5344CB8AC3E}">
        <p14:creationId xmlns:p14="http://schemas.microsoft.com/office/powerpoint/2010/main" val="2507551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485667"/>
            <a:ext cx="8625439" cy="446276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000" b="1" i="0" dirty="0">
                <a:solidFill>
                  <a:schemeClr val="bg1"/>
                </a:solidFill>
                <a:effectLst/>
                <a:latin typeface="Arial" panose="020B0604020202020204" pitchFamily="34" charset="0"/>
              </a:rPr>
              <a:t>Lạy Chúa, chúng tôi tưởng nhớ lại lòng thương xót của Chúa, ngay trong đền thánh Chúa. Lạy Chúa, cũng như thánh danh Chúa, lời khen ngợi Chúa sẽ vang  đến tận cùng trái đất; tay hữu Chúa đầy đức công minh.</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586079" y="-104331"/>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859764"/>
            <a:ext cx="8640961" cy="1446550"/>
          </a:xfrm>
          <a:prstGeom prst="rect">
            <a:avLst/>
          </a:prstGeom>
          <a:noFill/>
          <a:ln>
            <a:noFill/>
            <a:prstDash val="solid"/>
          </a:ln>
        </p:spPr>
        <p:txBody>
          <a:bodyPr vert="horz" wrap="square" lIns="91440" tIns="45720" rIns="91440" bIns="45720" anchor="t" anchorCtr="0" compatLnSpc="1">
            <a:spAutoFit/>
          </a:bodyPr>
          <a:lstStyle/>
          <a:p>
            <a:pPr algn="just"/>
            <a:r>
              <a:rPr lang="en-US" sz="4400" b="1" i="0"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Ðây</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là</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lúc</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phải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tìm</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kiếm</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Chúa</a:t>
            </a:r>
            <a:r>
              <a:rPr lang="en-US" sz="4400" b="1" i="1" dirty="0">
                <a:solidFill>
                  <a:schemeClr val="bg1"/>
                </a:solidFill>
                <a:effectLst/>
                <a:latin typeface="Arial" panose="020B0604020202020204" pitchFamily="34" charset="0"/>
              </a:rPr>
              <a:t>”.</a:t>
            </a:r>
            <a:endParaRPr lang="en-US" sz="4400" b="1" i="0" dirty="0">
              <a:solidFill>
                <a:schemeClr val="bg1"/>
              </a:solidFill>
              <a:effectLst/>
              <a:latin typeface="Helvetica Neue"/>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186453" y="224706"/>
            <a:ext cx="8771092"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i="0" dirty="0">
                <a:solidFill>
                  <a:schemeClr val="bg1"/>
                </a:solidFill>
                <a:effectLst/>
                <a:latin typeface="Arial" panose="020B0604020202020204" pitchFamily="34" charset="0"/>
              </a:rPr>
              <a:t> </a:t>
            </a:r>
            <a:r>
              <a:rPr lang="en-US" sz="4000" b="0" i="0" dirty="0">
                <a:solidFill>
                  <a:schemeClr val="bg1"/>
                </a:solidFill>
                <a:effectLst/>
                <a:latin typeface="Arial" panose="020B0604020202020204" pitchFamily="34" charset="0"/>
              </a:rPr>
              <a:t> Hs 10, 1-3. 7-8. 12</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186453" y="2306314"/>
            <a:ext cx="8892482"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Tiên</a:t>
            </a:r>
            <a:r>
              <a:rPr lang="en-US" sz="4000" b="0" i="0" dirty="0">
                <a:solidFill>
                  <a:schemeClr val="bg1"/>
                </a:solidFill>
                <a:effectLst/>
                <a:latin typeface="Arial" panose="020B0604020202020204" pitchFamily="34" charset="0"/>
              </a:rPr>
              <a:t> tri </a:t>
            </a:r>
            <a:r>
              <a:rPr lang="en-US" sz="4000" b="0" i="0" dirty="0" err="1">
                <a:solidFill>
                  <a:schemeClr val="bg1"/>
                </a:solidFill>
                <a:effectLst/>
                <a:latin typeface="Arial" panose="020B0604020202020204" pitchFamily="34" charset="0"/>
              </a:rPr>
              <a:t>Hôsê</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24470" y="2941373"/>
            <a:ext cx="4083377" cy="2202128"/>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620799" y="1715547"/>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Đáp</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Hãy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tìm</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kiếm</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thiên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nhan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luôn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luôn</a:t>
            </a:r>
            <a:r>
              <a:rPr lang="en-US" sz="4400" b="1" i="0" dirty="0">
                <a:solidFill>
                  <a:schemeClr val="bg1"/>
                </a:solidFill>
                <a:effectLst/>
                <a:latin typeface="Arial" panose="020B0604020202020204" pitchFamily="34" charset="0"/>
              </a:rPr>
              <a:t> (c. 4b).</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817296" y="1069216"/>
            <a:ext cx="7125036"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104, 2-3. 4-5. 6-7</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a:t>
            </a:r>
            <a:r>
              <a:rPr lang="en-US" sz="4400" b="1" i="0" dirty="0">
                <a:solidFill>
                  <a:schemeClr val="bg1"/>
                </a:solidFill>
                <a:effectLst/>
                <a:latin typeface="Arial" panose="020B0604020202020204" pitchFamily="34" charset="0"/>
              </a:rPr>
              <a:t> </a:t>
            </a:r>
            <a:r>
              <a:rPr lang="en-US" sz="4400" b="0" i="0" dirty="0">
                <a:solidFill>
                  <a:schemeClr val="bg1"/>
                </a:solidFill>
                <a:effectLst/>
                <a:latin typeface="Arial" panose="020B0604020202020204" pitchFamily="34" charset="0"/>
              </a:rPr>
              <a:t> Ga 14, 5</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30247"/>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 Chúa phán: “Thầy là đường, là sự thật và là sự sống; không ai đến được với Cha mà không qua Thầy”. –</a:t>
            </a:r>
            <a:r>
              <a:rPr lang="en-US" sz="4400" i="0" dirty="0">
                <a:solidFill>
                  <a:schemeClr val="bg1"/>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C3B9E58-00C2-4A19-B48D-290DD7EF2F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0" cy="5143500"/>
          </a:xfrm>
          <a:prstGeom prst="rect">
            <a:avLst/>
          </a:prstGeom>
        </p:spPr>
      </p:pic>
      <p:sp>
        <p:nvSpPr>
          <p:cNvPr id="7" name="TextBox 6">
            <a:extLst>
              <a:ext uri="{FF2B5EF4-FFF2-40B4-BE49-F238E27FC236}">
                <a16:creationId xmlns:a16="http://schemas.microsoft.com/office/drawing/2014/main" id="{716DE28F-772E-44CD-A9FC-B5EDEA698E0B}"/>
              </a:ext>
            </a:extLst>
          </p:cNvPr>
          <p:cNvSpPr txBox="1"/>
          <p:nvPr/>
        </p:nvSpPr>
        <p:spPr>
          <a:xfrm>
            <a:off x="1764063" y="2961687"/>
            <a:ext cx="6521777" cy="646331"/>
          </a:xfrm>
          <a:prstGeom prst="rect">
            <a:avLst/>
          </a:prstGeom>
          <a:noFill/>
        </p:spPr>
        <p:txBody>
          <a:bodyPr wrap="square">
            <a:spAutoFit/>
          </a:bodyPr>
          <a:lstStyle/>
          <a:p>
            <a:pPr algn="ctr"/>
            <a:r>
              <a:rPr lang="en-US" sz="3600" b="1" i="0" dirty="0" err="1">
                <a:solidFill>
                  <a:srgbClr val="FFFF00"/>
                </a:solidFill>
                <a:effectLst/>
                <a:latin typeface="Arial" panose="020B0604020202020204" pitchFamily="34" charset="0"/>
              </a:rPr>
              <a:t>Phúc</a:t>
            </a:r>
            <a:r>
              <a:rPr lang="en-US" sz="3600" b="1" i="0" dirty="0">
                <a:solidFill>
                  <a:srgbClr val="FFFF00"/>
                </a:solidFill>
                <a:effectLst/>
                <a:latin typeface="Arial" panose="020B0604020202020204" pitchFamily="34" charset="0"/>
              </a:rPr>
              <a:t> </a:t>
            </a:r>
            <a:r>
              <a:rPr lang="en-US" sz="3600" b="1" i="0" dirty="0" err="1">
                <a:solidFill>
                  <a:srgbClr val="FFFF00"/>
                </a:solidFill>
                <a:effectLst/>
                <a:latin typeface="Arial" panose="020B0604020202020204" pitchFamily="34" charset="0"/>
              </a:rPr>
              <a:t>Âm</a:t>
            </a:r>
            <a:r>
              <a:rPr lang="en-US" sz="3600" b="1" i="0" dirty="0">
                <a:solidFill>
                  <a:srgbClr val="FFFF00"/>
                </a:solidFill>
                <a:effectLst/>
                <a:latin typeface="Arial" panose="020B0604020202020204" pitchFamily="34" charset="0"/>
              </a:rPr>
              <a:t>: Mt 10, 1-7</a:t>
            </a:r>
            <a:endParaRPr lang="en-US" sz="3600" b="1" dirty="0">
              <a:solidFill>
                <a:srgbClr val="FFFF00"/>
              </a:solidFill>
            </a:endParaRPr>
          </a:p>
        </p:txBody>
      </p:sp>
      <p:pic>
        <p:nvPicPr>
          <p:cNvPr id="8" name="Picture 7">
            <a:extLst>
              <a:ext uri="{FF2B5EF4-FFF2-40B4-BE49-F238E27FC236}">
                <a16:creationId xmlns:a16="http://schemas.microsoft.com/office/drawing/2014/main" id="{079985C9-33F2-4BDF-8AEF-5B19281EDD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6050" y="275131"/>
            <a:ext cx="1051964" cy="1051964"/>
          </a:xfrm>
          <a:prstGeom prst="rect">
            <a:avLst/>
          </a:prstGeom>
        </p:spPr>
      </p:pic>
    </p:spTree>
    <p:extLst>
      <p:ext uri="{BB962C8B-B14F-4D97-AF65-F5344CB8AC3E}">
        <p14:creationId xmlns:p14="http://schemas.microsoft.com/office/powerpoint/2010/main" val="1546342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137564" y="1355651"/>
            <a:ext cx="8731305" cy="2800767"/>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Các bạn hãy nếm thử và hãy nhìn coi, cho biết Chúa thiện hảo nhường bao; Phúc cho ai tìm nương tựa ở nơi Chúa.</a:t>
            </a:r>
            <a:endParaRPr lang="vi-VN" sz="4400" b="1" i="0" dirty="0">
              <a:solidFill>
                <a:schemeClr val="bg1"/>
              </a:solidFill>
              <a:effectLst/>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910</TotalTime>
  <Words>198</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Albany</vt:lpstr>
      <vt:lpstr>Arial</vt:lpstr>
      <vt:lpstr>Calibri</vt:lpstr>
      <vt:lpstr>Helvetica Neue</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73</cp:revision>
  <dcterms:created xsi:type="dcterms:W3CDTF">2018-11-13T15:52:26Z</dcterms:created>
  <dcterms:modified xsi:type="dcterms:W3CDTF">2026-06-17T12:24:33Z</dcterms:modified>
</cp:coreProperties>
</file>