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74" r:id="rId2"/>
    <p:sldId id="340" r:id="rId3"/>
    <p:sldId id="258" r:id="rId4"/>
    <p:sldId id="260" r:id="rId5"/>
    <p:sldId id="275" r:id="rId6"/>
    <p:sldId id="343" r:id="rId7"/>
    <p:sldId id="278" r:id="rId8"/>
    <p:sldId id="282" r:id="rId9"/>
    <p:sldId id="283" r:id="rId10"/>
    <p:sldId id="344" r:id="rId11"/>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892" autoAdjust="0"/>
    <p:restoredTop sz="93792" autoAdjust="0"/>
  </p:normalViewPr>
  <p:slideViewPr>
    <p:cSldViewPr snapToGrid="0">
      <p:cViewPr varScale="1">
        <p:scale>
          <a:sx n="79" d="100"/>
          <a:sy n="79" d="100"/>
        </p:scale>
        <p:origin x="264" y="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8DAB827-27DD-4B17-8AC9-1579566BC3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626" y="202302"/>
            <a:ext cx="1051964" cy="1051964"/>
          </a:xfrm>
          <a:prstGeom prst="rect">
            <a:avLst/>
          </a:prstGeom>
        </p:spPr>
      </p:pic>
      <p:pic>
        <p:nvPicPr>
          <p:cNvPr id="3" name="Picture 2">
            <a:extLst>
              <a:ext uri="{FF2B5EF4-FFF2-40B4-BE49-F238E27FC236}">
                <a16:creationId xmlns:a16="http://schemas.microsoft.com/office/drawing/2014/main" id="{565BF0CC-8A60-4117-8995-27DFFE3CE6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1" cy="5143500"/>
          </a:xfrm>
          <a:prstGeom prst="rect">
            <a:avLst/>
          </a:prstGeom>
        </p:spPr>
      </p:pic>
      <p:sp>
        <p:nvSpPr>
          <p:cNvPr id="7" name="TextBox 6">
            <a:extLst>
              <a:ext uri="{FF2B5EF4-FFF2-40B4-BE49-F238E27FC236}">
                <a16:creationId xmlns:a16="http://schemas.microsoft.com/office/drawing/2014/main" id="{1CE3AFC2-3E4C-4DEA-B42E-B60C253D6CD1}"/>
              </a:ext>
            </a:extLst>
          </p:cNvPr>
          <p:cNvSpPr txBox="1"/>
          <p:nvPr/>
        </p:nvSpPr>
        <p:spPr>
          <a:xfrm>
            <a:off x="1424197" y="3325555"/>
            <a:ext cx="6684021"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TƯ TUẦN </a:t>
            </a:r>
            <a:r>
              <a:rPr lang="en-US" sz="2800" b="1" dirty="0">
                <a:solidFill>
                  <a:srgbClr val="FFFF00"/>
                </a:solidFill>
                <a:latin typeface="Arial" panose="020B0604020202020204" pitchFamily="34" charset="0"/>
              </a:rPr>
              <a:t>XXVI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p:nvPr/>
        </p:nvSpPr>
        <p:spPr>
          <a:xfrm>
            <a:off x="0" y="483543"/>
            <a:ext cx="9046896" cy="4524315"/>
          </a:xfrm>
          <a:prstGeom prst="rect">
            <a:avLst/>
          </a:prstGeom>
          <a:noFill/>
          <a:ln>
            <a:noFill/>
            <a:prstDash val="solid"/>
          </a:ln>
        </p:spPr>
        <p:txBody>
          <a:bodyPr vert="horz" wrap="square" lIns="91440" tIns="45720" rIns="91440" bIns="45720" anchor="t" anchorCtr="0" compatLnSpc="1">
            <a:spAutoFit/>
          </a:bodyPr>
          <a:lstStyle/>
          <a:p>
            <a:pPr algn="just"/>
            <a:r>
              <a:rPr lang="vi-VN" sz="3600" b="1" i="0" dirty="0">
                <a:solidFill>
                  <a:schemeClr val="bg1"/>
                </a:solidFill>
                <a:effectLst/>
                <a:latin typeface="Arial" panose="020B0604020202020204" pitchFamily="34" charset="0"/>
              </a:rPr>
              <a:t>Lạy Chúa, Chúa đã tác tạo mọi sự cho chúng tôi hưởng dùng, Chúa đã xét xử công bình. Vì chúng tôi đã phạm tội và không tuân giữ các giới răn Chúa; nhưng xin Chúa hãy ban cho ban cho danh Chúa được vinh hiển, và xin hãy đối xử với chúng tôi theo lượng từ bi của Chúa.</a:t>
            </a:r>
            <a:endParaRPr lang="en-US" sz="36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683184" y="-137061"/>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251519" y="859764"/>
            <a:ext cx="8640961" cy="2123658"/>
          </a:xfrm>
          <a:prstGeom prst="rect">
            <a:avLst/>
          </a:prstGeom>
          <a:noFill/>
          <a:ln>
            <a:noFill/>
            <a:prstDash val="solid"/>
          </a:ln>
        </p:spPr>
        <p:txBody>
          <a:bodyPr vert="horz" wrap="square" lIns="91440" tIns="45720" rIns="91440" bIns="45720" anchor="t" anchorCtr="0" compatLnSpc="1">
            <a:spAutoFit/>
          </a:bodyPr>
          <a:lstStyle/>
          <a:p>
            <a:pPr algn="just"/>
            <a:r>
              <a:rPr lang="vi-VN" sz="4400" b="1" i="1" dirty="0">
                <a:solidFill>
                  <a:schemeClr val="bg1"/>
                </a:solidFill>
                <a:effectLst/>
                <a:latin typeface="Arial" panose="020B0604020202020204" pitchFamily="34" charset="0"/>
              </a:rPr>
              <a:t>“Con người so sánh với Thiên Chúa đâu đáng được kể là người công chính”.</a:t>
            </a:r>
            <a:endParaRPr lang="en-US" sz="4400" b="1" i="0" dirty="0">
              <a:solidFill>
                <a:schemeClr val="bg1"/>
              </a:solidFill>
              <a:effectLst/>
              <a:latin typeface="Helvetica Neue"/>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186453" y="224706"/>
            <a:ext cx="877109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rgbClr val="3A3A3A"/>
                </a:solidFill>
                <a:effectLst/>
                <a:latin typeface="Roboto" panose="02000000000000000000" pitchFamily="2" charset="0"/>
              </a:rPr>
              <a:t> </a:t>
            </a:r>
            <a:r>
              <a:rPr lang="en-US" sz="4000" i="0" dirty="0">
                <a:solidFill>
                  <a:schemeClr val="bg1"/>
                </a:solidFill>
                <a:effectLst/>
                <a:latin typeface="Arial" panose="020B0604020202020204" pitchFamily="34" charset="0"/>
              </a:rPr>
              <a:t> </a:t>
            </a:r>
            <a:r>
              <a:rPr lang="en-US" sz="4000" b="0" i="0" dirty="0">
                <a:solidFill>
                  <a:schemeClr val="bg1"/>
                </a:solidFill>
                <a:effectLst/>
                <a:latin typeface="Helvetica Neue"/>
              </a:rPr>
              <a:t> </a:t>
            </a:r>
            <a:r>
              <a:rPr lang="en-US" sz="4000" b="0" i="0" dirty="0">
                <a:solidFill>
                  <a:schemeClr val="bg1"/>
                </a:solidFill>
                <a:effectLst/>
                <a:latin typeface="Arial" panose="020B0604020202020204" pitchFamily="34" charset="0"/>
              </a:rPr>
              <a:t>G 9, 1-12. 14-16</a:t>
            </a:r>
            <a:endParaRPr lang="en-US" sz="40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125760" y="2983422"/>
            <a:ext cx="8892482" cy="707886"/>
          </a:xfrm>
          <a:prstGeom prst="rect">
            <a:avLst/>
          </a:prstGeom>
          <a:noFill/>
        </p:spPr>
        <p:txBody>
          <a:bodyPr wrap="square">
            <a:spAutoFit/>
          </a:bodyPr>
          <a:lstStyle/>
          <a:p>
            <a:r>
              <a:rPr lang="en-US" sz="4000" b="0" i="0" dirty="0" err="1">
                <a:solidFill>
                  <a:schemeClr val="bg1"/>
                </a:solidFill>
                <a:effectLst/>
                <a:latin typeface="Arial" panose="020B0604020202020204" pitchFamily="34" charset="0"/>
              </a:rPr>
              <a:t>Trích</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sách</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ông</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Gióp</a:t>
            </a:r>
            <a:r>
              <a:rPr lang="en-US" sz="4000" b="0" i="0" dirty="0">
                <a:solidFill>
                  <a:schemeClr val="bg1"/>
                </a:solidFill>
                <a:effectLst/>
                <a:latin typeface="Arial" panose="020B0604020202020204" pitchFamily="34" charset="0"/>
              </a:rPr>
              <a:t>.</a:t>
            </a:r>
            <a:endParaRPr lang="en-US" sz="40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2540" y="2910594"/>
            <a:ext cx="4305700" cy="2322025"/>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620799" y="1715547"/>
            <a:ext cx="8063344" cy="2123658"/>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dirty="0" err="1">
                <a:solidFill>
                  <a:schemeClr val="bg1"/>
                </a:solidFill>
                <a:effectLst/>
                <a:latin typeface="Arial" panose="020B0604020202020204" pitchFamily="34" charset="0"/>
              </a:rPr>
              <a:t>Đáp</a:t>
            </a:r>
            <a:r>
              <a:rPr lang="en-US" sz="4400"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Lạy</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nguyện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cho</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lời</a:t>
            </a:r>
            <a:r>
              <a:rPr lang="en-US" sz="4400" b="1" i="0" dirty="0">
                <a:solidFill>
                  <a:schemeClr val="bg1"/>
                </a:solidFill>
                <a:effectLst/>
                <a:latin typeface="Arial" panose="020B0604020202020204" pitchFamily="34" charset="0"/>
              </a:rPr>
              <a:t> con </a:t>
            </a:r>
            <a:r>
              <a:rPr lang="en-US" sz="4400" b="1" i="0" dirty="0" err="1">
                <a:solidFill>
                  <a:schemeClr val="bg1"/>
                </a:solidFill>
                <a:effectLst/>
                <a:latin typeface="Arial" panose="020B0604020202020204" pitchFamily="34" charset="0"/>
              </a:rPr>
              <a:t>cầu</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thấu</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đến</a:t>
            </a:r>
            <a:r>
              <a:rPr lang="en-US" sz="4400" b="1" i="0" dirty="0">
                <a:solidFill>
                  <a:schemeClr val="bg1"/>
                </a:solidFill>
                <a:effectLst/>
                <a:latin typeface="Arial" panose="020B0604020202020204" pitchFamily="34" charset="0"/>
              </a:rPr>
              <a:t> tai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(c. 3a).</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1009482" y="1069216"/>
            <a:ext cx="7125036" cy="646331"/>
          </a:xfrm>
          <a:prstGeom prst="rect">
            <a:avLst/>
          </a:prstGeom>
          <a:noFill/>
        </p:spPr>
        <p:txBody>
          <a:bodyPr wrap="square">
            <a:spAutoFit/>
          </a:bodyPr>
          <a:lstStyle/>
          <a:p>
            <a:pPr algn="ctr"/>
            <a:r>
              <a:rPr lang="da-DK" sz="3600" b="0" i="0" dirty="0">
                <a:solidFill>
                  <a:schemeClr val="bg1"/>
                </a:solidFill>
                <a:effectLst/>
                <a:latin typeface="Arial" panose="020B0604020202020204" pitchFamily="34" charset="0"/>
              </a:rPr>
              <a:t>Tv 87, 10bc-11. 12-13. 14-15</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1237744" y="250854"/>
            <a:ext cx="6781800"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a:t>
            </a:r>
            <a:r>
              <a:rPr lang="en-US" sz="4400" b="1" i="0" dirty="0">
                <a:solidFill>
                  <a:schemeClr val="bg1"/>
                </a:solidFill>
                <a:effectLst/>
                <a:latin typeface="Arial" panose="020B0604020202020204" pitchFamily="34" charset="0"/>
              </a:rPr>
              <a:t> </a:t>
            </a:r>
            <a:r>
              <a:rPr lang="en-US" sz="4400" b="0" i="0" dirty="0">
                <a:solidFill>
                  <a:schemeClr val="bg1"/>
                </a:solidFill>
                <a:effectLst/>
                <a:latin typeface="Arial" panose="020B0604020202020204" pitchFamily="34" charset="0"/>
              </a:rPr>
              <a:t>Tv 118, 8ab</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61444" y="1098831"/>
            <a:ext cx="8534400" cy="2945838"/>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a:t>
            </a:r>
            <a:r>
              <a:rPr lang="vi-VN" sz="4400" u="sng" dirty="0">
                <a:solidFill>
                  <a:srgbClr val="FFFF00"/>
                </a:solidFill>
                <a:latin typeface="+mn-lt"/>
                <a:cs typeface="Arial" panose="020B0604020202020204" pitchFamily="34" charset="0"/>
              </a:rPr>
              <a:t>:</a:t>
            </a:r>
            <a:r>
              <a:rPr lang="vi-VN" sz="4400" b="0" i="0" dirty="0">
                <a:solidFill>
                  <a:srgbClr val="333333"/>
                </a:solidFill>
                <a:latin typeface="+mn-lt"/>
              </a:rPr>
              <a:t> </a:t>
            </a:r>
            <a:r>
              <a:rPr lang="vi-VN" sz="4400" i="0" dirty="0">
                <a:solidFill>
                  <a:schemeClr val="bg1"/>
                </a:solidFill>
                <a:effectLst/>
                <a:latin typeface="Arial" panose="020B0604020202020204" pitchFamily="34" charset="0"/>
              </a:rPr>
              <a:t> – Lạy Chúa, những giới răn Chúa được lập ra cho tới muôn đời, được ban hành một cách chân thành và đoan chính. – </a:t>
            </a:r>
            <a:r>
              <a:rPr lang="en-US" sz="4400" i="0" dirty="0">
                <a:solidFill>
                  <a:schemeClr val="bg1"/>
                </a:solidFill>
                <a:effectLst/>
                <a:latin typeface="Arial" panose="020B0604020202020204" pitchFamily="34" charset="0"/>
              </a:rPr>
              <a:t>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8DAB827-27DD-4B17-8AC9-1579566BC3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626" y="202302"/>
            <a:ext cx="1051964" cy="1051964"/>
          </a:xfrm>
          <a:prstGeom prst="rect">
            <a:avLst/>
          </a:prstGeom>
        </p:spPr>
      </p:pic>
      <p:pic>
        <p:nvPicPr>
          <p:cNvPr id="3" name="Picture 2">
            <a:extLst>
              <a:ext uri="{FF2B5EF4-FFF2-40B4-BE49-F238E27FC236}">
                <a16:creationId xmlns:a16="http://schemas.microsoft.com/office/drawing/2014/main" id="{565BF0CC-8A60-4117-8995-27DFFE3CE6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1" cy="5143500"/>
          </a:xfrm>
          <a:prstGeom prst="rect">
            <a:avLst/>
          </a:prstGeom>
        </p:spPr>
      </p:pic>
      <p:sp>
        <p:nvSpPr>
          <p:cNvPr id="7" name="TextBox 6">
            <a:extLst>
              <a:ext uri="{FF2B5EF4-FFF2-40B4-BE49-F238E27FC236}">
                <a16:creationId xmlns:a16="http://schemas.microsoft.com/office/drawing/2014/main" id="{1CE3AFC2-3E4C-4DEA-B42E-B60C253D6CD1}"/>
              </a:ext>
            </a:extLst>
          </p:cNvPr>
          <p:cNvSpPr txBox="1"/>
          <p:nvPr/>
        </p:nvSpPr>
        <p:spPr>
          <a:xfrm>
            <a:off x="1424197" y="3074702"/>
            <a:ext cx="6684021" cy="646331"/>
          </a:xfrm>
          <a:prstGeom prst="rect">
            <a:avLst/>
          </a:prstGeom>
          <a:noFill/>
        </p:spPr>
        <p:txBody>
          <a:bodyPr wrap="square">
            <a:spAutoFit/>
          </a:bodyPr>
          <a:lstStyle/>
          <a:p>
            <a:pPr algn="ctr"/>
            <a:r>
              <a:rPr lang="en-US" sz="3600" b="1" i="0" dirty="0" err="1">
                <a:solidFill>
                  <a:srgbClr val="FFFF00"/>
                </a:solidFill>
                <a:effectLst/>
                <a:latin typeface="Arial" panose="020B0604020202020204" pitchFamily="34" charset="0"/>
              </a:rPr>
              <a:t>Phúc</a:t>
            </a:r>
            <a:r>
              <a:rPr lang="en-US" sz="3600" b="1" i="0" dirty="0">
                <a:solidFill>
                  <a:srgbClr val="FFFF00"/>
                </a:solidFill>
                <a:effectLst/>
                <a:latin typeface="Arial" panose="020B0604020202020204" pitchFamily="34" charset="0"/>
              </a:rPr>
              <a:t> </a:t>
            </a:r>
            <a:r>
              <a:rPr lang="en-US" sz="3600" b="1" i="0" dirty="0" err="1">
                <a:solidFill>
                  <a:srgbClr val="FFFF00"/>
                </a:solidFill>
                <a:effectLst/>
                <a:latin typeface="Arial" panose="020B0604020202020204" pitchFamily="34" charset="0"/>
              </a:rPr>
              <a:t>Âm</a:t>
            </a:r>
            <a:r>
              <a:rPr lang="en-US" sz="3600" b="1" i="0" dirty="0">
                <a:solidFill>
                  <a:srgbClr val="FFFF00"/>
                </a:solidFill>
                <a:effectLst/>
                <a:latin typeface="Arial" panose="020B0604020202020204" pitchFamily="34" charset="0"/>
              </a:rPr>
              <a:t>: Lc 9, 57-62</a:t>
            </a:r>
            <a:endParaRPr lang="en-US" sz="3600" b="1" dirty="0">
              <a:solidFill>
                <a:srgbClr val="FFFF00"/>
              </a:solidFill>
            </a:endParaRPr>
          </a:p>
        </p:txBody>
      </p:sp>
    </p:spTree>
    <p:extLst>
      <p:ext uri="{BB962C8B-B14F-4D97-AF65-F5344CB8AC3E}">
        <p14:creationId xmlns:p14="http://schemas.microsoft.com/office/powerpoint/2010/main" val="3316519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DB0CD-6E63-4EA8-BF0E-B95655C41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79454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514599" y="94149"/>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311542" y="1164586"/>
            <a:ext cx="8731305" cy="3477875"/>
          </a:xfrm>
          <a:prstGeom prst="rect">
            <a:avLst/>
          </a:prstGeom>
          <a:noFill/>
        </p:spPr>
        <p:txBody>
          <a:bodyPr wrap="square">
            <a:spAutoFit/>
          </a:bodyPr>
          <a:lstStyle/>
          <a:p>
            <a:pPr algn="just"/>
            <a:r>
              <a:rPr lang="en-US" sz="4400" b="1" i="0" dirty="0" err="1">
                <a:solidFill>
                  <a:schemeClr val="bg1"/>
                </a:solidFill>
                <a:effectLst/>
                <a:latin typeface="Arial" panose="020B0604020202020204" pitchFamily="34" charset="0"/>
              </a:rPr>
              <a:t>Lạy</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đối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với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tôi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tớ</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xin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nhớ</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lại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lời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vì</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đã</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cho</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tôi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hy</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vọng</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vào</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lời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đó</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là</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điều</a:t>
            </a:r>
            <a:r>
              <a:rPr lang="en-US" sz="4400" b="1" i="0" dirty="0">
                <a:solidFill>
                  <a:schemeClr val="bg1"/>
                </a:solidFill>
                <a:effectLst/>
                <a:latin typeface="Arial" panose="020B0604020202020204" pitchFamily="34" charset="0"/>
              </a:rPr>
              <a:t> an </a:t>
            </a:r>
            <a:r>
              <a:rPr lang="en-US" sz="4400" b="1" i="0" dirty="0" err="1">
                <a:solidFill>
                  <a:schemeClr val="bg1"/>
                </a:solidFill>
                <a:effectLst/>
                <a:latin typeface="Arial" panose="020B0604020202020204" pitchFamily="34" charset="0"/>
              </a:rPr>
              <a:t>ủi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tôi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trong</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lúc</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tôi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khốn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khổ</a:t>
            </a:r>
            <a:r>
              <a:rPr lang="en-US" sz="4400" b="1" i="0" dirty="0">
                <a:solidFill>
                  <a:schemeClr val="bg1"/>
                </a:solidFill>
                <a:effectLst/>
                <a:latin typeface="Arial" panose="020B0604020202020204" pitchFamily="34" charset="0"/>
              </a:rPr>
              <a:t>.</a:t>
            </a:r>
            <a:endParaRPr lang="vi-VN" sz="4400" b="1" i="0" u="sng" dirty="0">
              <a:solidFill>
                <a:schemeClr val="bg1"/>
              </a:solidFill>
              <a:effectLst/>
            </a:endParaRPr>
          </a:p>
        </p:txBody>
      </p:sp>
    </p:spTree>
    <p:extLst>
      <p:ext uri="{BB962C8B-B14F-4D97-AF65-F5344CB8AC3E}">
        <p14:creationId xmlns:p14="http://schemas.microsoft.com/office/powerpoint/2010/main" val="3521429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8DAB827-27DD-4B17-8AC9-1579566BC3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626" y="202302"/>
            <a:ext cx="1051964" cy="1051964"/>
          </a:xfrm>
          <a:prstGeom prst="rect">
            <a:avLst/>
          </a:prstGeom>
        </p:spPr>
      </p:pic>
      <p:pic>
        <p:nvPicPr>
          <p:cNvPr id="3" name="Picture 2">
            <a:extLst>
              <a:ext uri="{FF2B5EF4-FFF2-40B4-BE49-F238E27FC236}">
                <a16:creationId xmlns:a16="http://schemas.microsoft.com/office/drawing/2014/main" id="{565BF0CC-8A60-4117-8995-27DFFE3CE6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1" cy="5143500"/>
          </a:xfrm>
          <a:prstGeom prst="rect">
            <a:avLst/>
          </a:prstGeom>
        </p:spPr>
      </p:pic>
      <p:sp>
        <p:nvSpPr>
          <p:cNvPr id="7" name="TextBox 6">
            <a:extLst>
              <a:ext uri="{FF2B5EF4-FFF2-40B4-BE49-F238E27FC236}">
                <a16:creationId xmlns:a16="http://schemas.microsoft.com/office/drawing/2014/main" id="{1CE3AFC2-3E4C-4DEA-B42E-B60C253D6CD1}"/>
              </a:ext>
            </a:extLst>
          </p:cNvPr>
          <p:cNvSpPr txBox="1"/>
          <p:nvPr/>
        </p:nvSpPr>
        <p:spPr>
          <a:xfrm>
            <a:off x="1424197" y="3325555"/>
            <a:ext cx="6684021"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TƯ TUẦN </a:t>
            </a:r>
            <a:r>
              <a:rPr lang="en-US" sz="2800" b="1" dirty="0">
                <a:solidFill>
                  <a:srgbClr val="FFFF00"/>
                </a:solidFill>
                <a:latin typeface="Arial" panose="020B0604020202020204" pitchFamily="34" charset="0"/>
              </a:rPr>
              <a:t>XXVI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spTree>
    <p:extLst>
      <p:ext uri="{BB962C8B-B14F-4D97-AF65-F5344CB8AC3E}">
        <p14:creationId xmlns:p14="http://schemas.microsoft.com/office/powerpoint/2010/main" val="1691347504"/>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1009</TotalTime>
  <Words>232</Words>
  <Application>Microsoft Office PowerPoint</Application>
  <PresentationFormat>On-screen Show (16:9)</PresentationFormat>
  <Paragraphs>16</Paragraphs>
  <Slides>10</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Albany</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88</cp:revision>
  <dcterms:created xsi:type="dcterms:W3CDTF">2018-11-13T15:52:26Z</dcterms:created>
  <dcterms:modified xsi:type="dcterms:W3CDTF">2026-08-28T13:36:30Z</dcterms:modified>
</cp:coreProperties>
</file>