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81" r:id="rId9"/>
    <p:sldId id="461" r:id="rId10"/>
    <p:sldId id="414" r:id="rId11"/>
    <p:sldId id="422" r:id="rId12"/>
    <p:sldId id="433" r:id="rId13"/>
    <p:sldId id="48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7 t5 PS">
            <a:extLst>
              <a:ext uri="{FF2B5EF4-FFF2-40B4-BE49-F238E27FC236}">
                <a16:creationId xmlns:a16="http://schemas.microsoft.com/office/drawing/2014/main" id="{254F69BA-E8A2-47FE-B324-418FC134E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9E61391-6954-4145-ABFC-4A5672207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38150"/>
            <a:ext cx="990600" cy="990600"/>
          </a:xfrm>
          <a:prstGeom prst="rect">
            <a:avLst/>
          </a:prstGeom>
        </p:spPr>
      </p:pic>
      <p:sp>
        <p:nvSpPr>
          <p:cNvPr id="9" name="TextBox 8">
            <a:extLst>
              <a:ext uri="{FF2B5EF4-FFF2-40B4-BE49-F238E27FC236}">
                <a16:creationId xmlns:a16="http://schemas.microsoft.com/office/drawing/2014/main" id="{542653E0-2316-44ED-9D43-9107ED7595A0}"/>
              </a:ext>
            </a:extLst>
          </p:cNvPr>
          <p:cNvSpPr txBox="1"/>
          <p:nvPr/>
        </p:nvSpPr>
        <p:spPr>
          <a:xfrm>
            <a:off x="3048000" y="3333750"/>
            <a:ext cx="5867400" cy="523220"/>
          </a:xfrm>
          <a:prstGeom prst="rect">
            <a:avLst/>
          </a:prstGeom>
          <a:noFill/>
        </p:spPr>
        <p:txBody>
          <a:bodyPr wrap="square">
            <a:spAutoFit/>
          </a:bodyPr>
          <a:lstStyle/>
          <a:p>
            <a:pPr algn="l"/>
            <a:r>
              <a:rPr lang="en-US" sz="2800" b="1" i="0" cap="all" dirty="0">
                <a:solidFill>
                  <a:srgbClr val="FFFF00"/>
                </a:solidFill>
                <a:effectLst/>
                <a:latin typeface="Arial" panose="020B0604020202020204" pitchFamily="34" charset="0"/>
              </a:rPr>
              <a:t>THỨ BẢY TUẦN V PHỤC SINH</a:t>
            </a:r>
            <a:endParaRPr lang="en-US" sz="2800" b="1" i="0" dirty="0">
              <a:solidFill>
                <a:srgbClr val="FFFF00"/>
              </a:solidFill>
              <a:effectLst/>
              <a:latin typeface="Helvetica Neue"/>
            </a:endParaRPr>
          </a:p>
        </p:txBody>
      </p:sp>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7 t5 PS">
            <a:extLst>
              <a:ext uri="{FF2B5EF4-FFF2-40B4-BE49-F238E27FC236}">
                <a16:creationId xmlns:a16="http://schemas.microsoft.com/office/drawing/2014/main" id="{254F69BA-E8A2-47FE-B324-418FC134E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9E61391-6954-4145-ABFC-4A5672207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8150"/>
            <a:ext cx="990600" cy="990600"/>
          </a:xfrm>
          <a:prstGeom prst="rect">
            <a:avLst/>
          </a:prstGeom>
        </p:spPr>
      </p:pic>
      <p:sp>
        <p:nvSpPr>
          <p:cNvPr id="9" name="TextBox 8">
            <a:extLst>
              <a:ext uri="{FF2B5EF4-FFF2-40B4-BE49-F238E27FC236}">
                <a16:creationId xmlns:a16="http://schemas.microsoft.com/office/drawing/2014/main" id="{542653E0-2316-44ED-9D43-9107ED7595A0}"/>
              </a:ext>
            </a:extLst>
          </p:cNvPr>
          <p:cNvSpPr txBox="1"/>
          <p:nvPr/>
        </p:nvSpPr>
        <p:spPr>
          <a:xfrm>
            <a:off x="3048000" y="3333750"/>
            <a:ext cx="5867400" cy="523220"/>
          </a:xfrm>
          <a:prstGeom prst="rect">
            <a:avLst/>
          </a:prstGeom>
          <a:noFill/>
        </p:spPr>
        <p:txBody>
          <a:bodyPr wrap="square">
            <a:spAutoFit/>
          </a:bodyPr>
          <a:lstStyle/>
          <a:p>
            <a:pPr algn="l"/>
            <a:r>
              <a:rPr lang="en-US" sz="2800" b="1" i="0" cap="all" dirty="0">
                <a:solidFill>
                  <a:srgbClr val="FFFF00"/>
                </a:solidFill>
                <a:effectLst/>
                <a:latin typeface="Arial" panose="020B0604020202020204" pitchFamily="34" charset="0"/>
              </a:rPr>
              <a:t>THỨ BẢY TUẦN V PHỤC SINH</a:t>
            </a:r>
            <a:endParaRPr lang="en-US" sz="2800" b="1" i="0" dirty="0">
              <a:solidFill>
                <a:srgbClr val="FFFF00"/>
              </a:solidFill>
              <a:effectLst/>
              <a:latin typeface="Helvetica Neue"/>
            </a:endParaRPr>
          </a:p>
        </p:txBody>
      </p:sp>
    </p:spTree>
    <p:extLst>
      <p:ext uri="{BB962C8B-B14F-4D97-AF65-F5344CB8AC3E}">
        <p14:creationId xmlns:p14="http://schemas.microsoft.com/office/powerpoint/2010/main" val="77232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3350"/>
            <a:ext cx="9144000" cy="609600"/>
          </a:xfrm>
        </p:spPr>
        <p:txBody>
          <a:bodyPr>
            <a:noAutofit/>
          </a:bodyPr>
          <a:lstStyle/>
          <a:p>
            <a:r>
              <a:rPr lang="en-US" b="1" dirty="0">
                <a:solidFill>
                  <a:srgbClr val="C00000"/>
                </a:solidFill>
                <a:latin typeface="Arial" panose="020B0604020202020204" pitchFamily="34" charset="0"/>
                <a:cs typeface="Arial" panose="020B0604020202020204" pitchFamily="34" charset="0"/>
              </a:rPr>
              <a:t>Ca </a:t>
            </a:r>
            <a:r>
              <a:rPr lang="en-US" b="1" dirty="0" err="1">
                <a:solidFill>
                  <a:srgbClr val="C00000"/>
                </a:solidFill>
                <a:latin typeface="Arial" panose="020B0604020202020204" pitchFamily="34" charset="0"/>
                <a:cs typeface="Arial" panose="020B0604020202020204" pitchFamily="34" charset="0"/>
              </a:rPr>
              <a:t>Nhập</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Lễ</a:t>
            </a:r>
            <a:endParaRPr lang="en-US" b="1" i="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97971" y="666750"/>
            <a:ext cx="8763000" cy="4401205"/>
          </a:xfrm>
          <a:prstGeom prst="rect">
            <a:avLst/>
          </a:prstGeom>
          <a:noFill/>
        </p:spPr>
        <p:txBody>
          <a:bodyPr wrap="square" rtlCol="0">
            <a:spAutoFit/>
          </a:bodyPr>
          <a:lstStyle/>
          <a:p>
            <a:pPr algn="just"/>
            <a:r>
              <a:rPr lang="vi-VN" sz="4000" b="1" i="0" dirty="0">
                <a:solidFill>
                  <a:srgbClr val="C00000"/>
                </a:solidFill>
                <a:effectLst/>
                <a:latin typeface="Arial" panose="020B0604020202020204" pitchFamily="34" charset="0"/>
              </a:rPr>
              <a:t>Trong phép rửa tội, anh em đã được mai táng làm một với Đức Kitô, anh em cũng được sống lại với Người, bởi đã tin vào quyền năng Thiên Chúa, Đấng đã cho Người từ cõi chết sống lại – Alleluia.</a:t>
            </a:r>
            <a:endParaRPr lang="en-US" sz="40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865"/>
            <a:ext cx="8229600" cy="2571750"/>
          </a:xfrm>
        </p:spPr>
        <p:txBody>
          <a:bodyPr>
            <a:normAutofit/>
          </a:bodyPr>
          <a:lstStyle/>
          <a:p>
            <a:pPr algn="l"/>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đọc</a:t>
            </a:r>
            <a:r>
              <a:rPr lang="en-US" sz="4000" dirty="0">
                <a:solidFill>
                  <a:srgbClr val="C00000"/>
                </a:solidFill>
                <a:latin typeface="Arial" panose="020B0604020202020204" pitchFamily="34" charset="0"/>
                <a:cs typeface="Arial" panose="020B0604020202020204" pitchFamily="34" charset="0"/>
              </a:rPr>
              <a:t> 1. </a:t>
            </a:r>
            <a:r>
              <a:rPr lang="en-US" sz="4000" b="0" i="0" dirty="0">
                <a:solidFill>
                  <a:srgbClr val="0070C0"/>
                </a:solidFill>
                <a:effectLst/>
                <a:latin typeface="Arial" panose="020B0604020202020204" pitchFamily="34" charset="0"/>
              </a:rPr>
              <a:t>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16, 1-10</a:t>
            </a:r>
            <a:br>
              <a:rPr lang="en-US" sz="4000" dirty="0">
                <a:solidFill>
                  <a:srgbClr val="0070C0"/>
                </a:solidFill>
                <a:latin typeface="Arial" panose="020B0604020202020204" pitchFamily="34" charset="0"/>
                <a:cs typeface="Arial" panose="020B0604020202020204" pitchFamily="34" charset="0"/>
              </a:rPr>
            </a:br>
            <a:r>
              <a:rPr lang="en-US" sz="4000" b="1" i="1" dirty="0">
                <a:solidFill>
                  <a:srgbClr val="C00000"/>
                </a:solidFill>
                <a:effectLst/>
                <a:latin typeface="Arial" panose="020B0604020202020204" pitchFamily="34" charset="0"/>
              </a:rPr>
              <a:t>“Xin </a:t>
            </a:r>
            <a:r>
              <a:rPr lang="en-US" sz="4000" b="1" i="1" dirty="0" err="1">
                <a:solidFill>
                  <a:srgbClr val="C00000"/>
                </a:solidFill>
                <a:effectLst/>
                <a:latin typeface="Arial" panose="020B0604020202020204" pitchFamily="34" charset="0"/>
              </a:rPr>
              <a:t>đi</a:t>
            </a:r>
            <a:r>
              <a:rPr lang="en-US" sz="4000" b="1" i="1" dirty="0">
                <a:solidFill>
                  <a:srgbClr val="C00000"/>
                </a:solidFill>
                <a:effectLst/>
                <a:latin typeface="Arial" panose="020B0604020202020204" pitchFamily="34" charset="0"/>
              </a:rPr>
              <a:t> sang </a:t>
            </a:r>
            <a:r>
              <a:rPr lang="en-US" sz="4000" b="1" i="1" dirty="0" err="1">
                <a:solidFill>
                  <a:srgbClr val="C00000"/>
                </a:solidFill>
                <a:effectLst/>
                <a:latin typeface="Arial" panose="020B0604020202020204" pitchFamily="34" charset="0"/>
              </a:rPr>
              <a:t>Macêđonia</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mà</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cứu</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giúp</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chúng</a:t>
            </a:r>
            <a:r>
              <a:rPr lang="en-US" sz="4000" b="1" i="1" dirty="0">
                <a:solidFill>
                  <a:srgbClr val="C00000"/>
                </a:solidFill>
                <a:effectLst/>
                <a:latin typeface="Arial" panose="020B0604020202020204" pitchFamily="34" charset="0"/>
              </a:rPr>
              <a:t> </a:t>
            </a:r>
            <a:r>
              <a:rPr lang="en-US" sz="4000" b="1" i="1" dirty="0" err="1">
                <a:solidFill>
                  <a:srgbClr val="C00000"/>
                </a:solidFill>
                <a:effectLst/>
                <a:latin typeface="Arial" panose="020B0604020202020204" pitchFamily="34" charset="0"/>
              </a:rPr>
              <a:t>tôi</a:t>
            </a:r>
            <a:r>
              <a:rPr lang="en-US" sz="4000" b="1" i="1" dirty="0">
                <a:solidFill>
                  <a:srgbClr val="C00000"/>
                </a:solidFill>
                <a:effectLst/>
                <a:latin typeface="Arial" panose="020B0604020202020204" pitchFamily="34" charset="0"/>
              </a:rPr>
              <a:t>”.</a:t>
            </a:r>
            <a:br>
              <a:rPr lang="en-US" sz="1600" b="0" i="1" dirty="0">
                <a:solidFill>
                  <a:srgbClr val="333333"/>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713615"/>
            <a:ext cx="4724400" cy="2430685"/>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352800" y="438150"/>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1724025" y="1352550"/>
            <a:ext cx="5695950" cy="646331"/>
          </a:xfrm>
          <a:prstGeom prst="rect">
            <a:avLst/>
          </a:prstGeom>
          <a:noFill/>
        </p:spPr>
        <p:txBody>
          <a:bodyPr wrap="square">
            <a:spAutoFit/>
          </a:bodyPr>
          <a:lstStyle/>
          <a:p>
            <a:pPr algn="ctr"/>
            <a:r>
              <a:rPr lang="en-US" sz="3600" b="0" i="0" dirty="0">
                <a:solidFill>
                  <a:srgbClr val="0070C0"/>
                </a:solidFill>
                <a:effectLst/>
                <a:latin typeface="Arial" panose="020B0604020202020204" pitchFamily="34" charset="0"/>
              </a:rPr>
              <a:t>Tv 99, 2. 3. 5</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838200" y="1830979"/>
            <a:ext cx="7467600" cy="2647949"/>
          </a:xfrm>
        </p:spPr>
        <p:txBody>
          <a:bodyPr>
            <a:noAutofit/>
          </a:bodyPr>
          <a:lstStyle/>
          <a:p>
            <a:pPr algn="just"/>
            <a:r>
              <a:rPr lang="vi-VN" b="1" i="0" dirty="0">
                <a:solidFill>
                  <a:srgbClr val="C00000"/>
                </a:solidFill>
                <a:effectLst/>
                <a:latin typeface="Arial" panose="020B0604020202020204" pitchFamily="34" charset="0"/>
              </a:rPr>
              <a:t>Ðáp: </a:t>
            </a:r>
            <a:r>
              <a:rPr lang="en-US" b="1" i="0" dirty="0" err="1">
                <a:solidFill>
                  <a:srgbClr val="C00000"/>
                </a:solidFill>
                <a:effectLst/>
                <a:latin typeface="Arial" panose="020B0604020202020204" pitchFamily="34" charset="0"/>
              </a:rPr>
              <a:t>Toàn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thể</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địa</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cầu</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hãy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reo</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mừng</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Chúa</a:t>
            </a:r>
            <a:r>
              <a:rPr lang="en-US" b="1" i="0" dirty="0">
                <a:solidFill>
                  <a:srgbClr val="C00000"/>
                </a:solidFill>
                <a:effectLst/>
                <a:latin typeface="Arial" panose="020B0604020202020204" pitchFamily="34" charset="0"/>
              </a:rPr>
              <a:t>!</a:t>
            </a:r>
            <a:endParaRPr lang="en-US" b="1" i="1" dirty="0">
              <a:solidFill>
                <a:srgbClr val="C00000"/>
              </a:solidFill>
            </a:endParaRPr>
          </a:p>
        </p:txBody>
      </p:sp>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1524000" y="285750"/>
            <a:ext cx="6172200" cy="707886"/>
          </a:xfrm>
          <a:prstGeom prst="rect">
            <a:avLst/>
          </a:prstGeom>
          <a:noFill/>
        </p:spPr>
        <p:txBody>
          <a:bodyPr wrap="square">
            <a:spAutoFit/>
          </a:bodyPr>
          <a:lstStyle/>
          <a:p>
            <a:pPr algn="ctr"/>
            <a:r>
              <a:rPr lang="en-US" sz="4000" b="1" i="0" dirty="0">
                <a:solidFill>
                  <a:srgbClr val="C00000"/>
                </a:solidFill>
                <a:effectLst/>
                <a:latin typeface="Arial" panose="020B0604020202020204" pitchFamily="34" charset="0"/>
              </a:rPr>
              <a:t>Alleluia: </a:t>
            </a:r>
            <a:r>
              <a:rPr lang="en-US" sz="4000" b="0" i="0" dirty="0">
                <a:solidFill>
                  <a:srgbClr val="333333"/>
                </a:solidFill>
                <a:effectLst/>
                <a:latin typeface="Arial" panose="020B0604020202020204" pitchFamily="34" charset="0"/>
              </a:rPr>
              <a:t> </a:t>
            </a:r>
            <a:r>
              <a:rPr lang="en-US" sz="4000" b="0" i="0" dirty="0">
                <a:solidFill>
                  <a:srgbClr val="0070C0"/>
                </a:solidFill>
                <a:effectLst/>
                <a:latin typeface="Arial" panose="020B0604020202020204" pitchFamily="34" charset="0"/>
              </a:rPr>
              <a:t>Ga 14, 16</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vi-VN" b="1" i="0" dirty="0">
                <a:solidFill>
                  <a:srgbClr val="C00000"/>
                </a:solidFill>
                <a:effectLst/>
                <a:latin typeface="Arial" panose="020B0604020202020204" pitchFamily="34" charset="0"/>
              </a:rPr>
              <a:t>Alleluia, alleluia! – Thầy sẽ xin Chúa Cha và Người sẽ ban cho các con một Ðấng Phù Trợ khác, để ở cùng các con luôn mãi. – Alleluia.</a:t>
            </a:r>
            <a:endParaRPr lang="en-US" b="1" i="1" dirty="0">
              <a:solidFill>
                <a:srgbClr val="C00000"/>
              </a:solidFill>
            </a:endParaRPr>
          </a:p>
        </p:txBody>
      </p:sp>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t7 t5 PS">
            <a:extLst>
              <a:ext uri="{FF2B5EF4-FFF2-40B4-BE49-F238E27FC236}">
                <a16:creationId xmlns:a16="http://schemas.microsoft.com/office/drawing/2014/main" id="{254F69BA-E8A2-47FE-B324-418FC134E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9E61391-6954-4145-ABFC-4A5672207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8150"/>
            <a:ext cx="990600" cy="990600"/>
          </a:xfrm>
          <a:prstGeom prst="rect">
            <a:avLst/>
          </a:prstGeom>
        </p:spPr>
      </p:pic>
      <p:sp>
        <p:nvSpPr>
          <p:cNvPr id="9" name="TextBox 8">
            <a:extLst>
              <a:ext uri="{FF2B5EF4-FFF2-40B4-BE49-F238E27FC236}">
                <a16:creationId xmlns:a16="http://schemas.microsoft.com/office/drawing/2014/main" id="{542653E0-2316-44ED-9D43-9107ED7595A0}"/>
              </a:ext>
            </a:extLst>
          </p:cNvPr>
          <p:cNvSpPr txBox="1"/>
          <p:nvPr/>
        </p:nvSpPr>
        <p:spPr>
          <a:xfrm>
            <a:off x="3048000" y="3333750"/>
            <a:ext cx="5867400" cy="646331"/>
          </a:xfrm>
          <a:prstGeom prst="rect">
            <a:avLst/>
          </a:prstGeom>
          <a:noFill/>
        </p:spPr>
        <p:txBody>
          <a:bodyPr wrap="square">
            <a:spAutoFit/>
          </a:bodyPr>
          <a:lstStyle/>
          <a:p>
            <a:pPr algn="l"/>
            <a:r>
              <a:rPr lang="nb-NO" sz="3600" b="1" i="0" dirty="0">
                <a:solidFill>
                  <a:srgbClr val="FFFF00"/>
                </a:solidFill>
                <a:effectLst/>
                <a:latin typeface="Arial" panose="020B0604020202020204" pitchFamily="34" charset="0"/>
              </a:rPr>
              <a:t>Phúc Âm: Ga 15, 18-21</a:t>
            </a:r>
            <a:endParaRPr lang="en-US" sz="3600" b="1" i="0" dirty="0">
              <a:solidFill>
                <a:srgbClr val="FFFF00"/>
              </a:solidFill>
              <a:effectLst/>
              <a:latin typeface="Helvetica Neue"/>
            </a:endParaRPr>
          </a:p>
        </p:txBody>
      </p:sp>
    </p:spTree>
    <p:extLst>
      <p:ext uri="{BB962C8B-B14F-4D97-AF65-F5344CB8AC3E}">
        <p14:creationId xmlns:p14="http://schemas.microsoft.com/office/powerpoint/2010/main" val="204237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a:solidFill>
                  <a:srgbClr val="C00000"/>
                </a:solidFill>
              </a:rPr>
              <a:t>Ca </a:t>
            </a:r>
            <a:r>
              <a:rPr lang="en-US" sz="6000" dirty="0" err="1">
                <a:solidFill>
                  <a:srgbClr val="C00000"/>
                </a:solidFill>
              </a:rPr>
              <a:t>Dâng</a:t>
            </a:r>
            <a:r>
              <a:rPr lang="en-US" sz="6000" dirty="0">
                <a:solidFill>
                  <a:srgbClr val="C00000"/>
                </a:solidFill>
              </a:rPr>
              <a:t> </a:t>
            </a:r>
            <a:r>
              <a:rPr lang="en-US" sz="6000"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38150"/>
            <a:ext cx="9144000" cy="609600"/>
          </a:xfrm>
        </p:spPr>
        <p:txBody>
          <a:bodyPr>
            <a:normAutofit fontScale="90000"/>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533400" y="1352550"/>
            <a:ext cx="8458200" cy="2800767"/>
          </a:xfrm>
          <a:prstGeom prst="rect">
            <a:avLst/>
          </a:prstGeom>
          <a:noFill/>
        </p:spPr>
        <p:txBody>
          <a:bodyPr wrap="square" rtlCol="0">
            <a:spAutoFit/>
          </a:bodyPr>
          <a:lstStyle/>
          <a:p>
            <a:r>
              <a:rPr lang="en-US" sz="4400" b="1" i="0" dirty="0" err="1">
                <a:solidFill>
                  <a:srgbClr val="C00000"/>
                </a:solidFill>
                <a:effectLst/>
                <a:latin typeface="Arial" panose="020B0604020202020204" pitchFamily="34" charset="0"/>
              </a:rPr>
              <a:t>Chúa</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phán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Lạy</a:t>
            </a:r>
            <a:r>
              <a:rPr lang="en-US" sz="4400" b="1" i="0" dirty="0">
                <a:solidFill>
                  <a:srgbClr val="C00000"/>
                </a:solidFill>
                <a:effectLst/>
                <a:latin typeface="Arial" panose="020B0604020202020204" pitchFamily="34" charset="0"/>
              </a:rPr>
              <a:t> Cha con </a:t>
            </a:r>
            <a:r>
              <a:rPr lang="en-US" sz="4400" b="1" i="0" dirty="0" err="1">
                <a:solidFill>
                  <a:srgbClr val="C00000"/>
                </a:solidFill>
                <a:effectLst/>
                <a:latin typeface="Arial" panose="020B0604020202020204" pitchFamily="34" charset="0"/>
              </a:rPr>
              <a:t>cầu</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xin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cho</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chúng</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để</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chúng</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nên</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một</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trong</a:t>
            </a:r>
            <a:r>
              <a:rPr lang="en-US" sz="4400" b="1" i="0" dirty="0">
                <a:solidFill>
                  <a:srgbClr val="C00000"/>
                </a:solidFill>
                <a:effectLst/>
                <a:latin typeface="Arial" panose="020B0604020202020204" pitchFamily="34" charset="0"/>
              </a:rPr>
              <a:t> Ta, </a:t>
            </a:r>
            <a:r>
              <a:rPr lang="en-US" sz="4400" b="1" i="0" dirty="0" err="1">
                <a:solidFill>
                  <a:srgbClr val="C00000"/>
                </a:solidFill>
                <a:effectLst/>
                <a:latin typeface="Arial" panose="020B0604020202020204" pitchFamily="34" charset="0"/>
              </a:rPr>
              <a:t>và</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để</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thế</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gian</a:t>
            </a:r>
            <a:r>
              <a:rPr lang="en-US" sz="4400" b="1" i="0" dirty="0">
                <a:solidFill>
                  <a:srgbClr val="C00000"/>
                </a:solidFill>
                <a:effectLst/>
                <a:latin typeface="Arial" panose="020B0604020202020204" pitchFamily="34" charset="0"/>
              </a:rPr>
              <a:t> tin </a:t>
            </a:r>
            <a:r>
              <a:rPr lang="en-US" sz="4400" b="1" i="0" dirty="0" err="1">
                <a:solidFill>
                  <a:srgbClr val="C00000"/>
                </a:solidFill>
                <a:effectLst/>
                <a:latin typeface="Arial" panose="020B0604020202020204" pitchFamily="34" charset="0"/>
              </a:rPr>
              <a:t>rằng</a:t>
            </a:r>
            <a:r>
              <a:rPr lang="en-US" sz="4400" b="1" i="0" dirty="0">
                <a:solidFill>
                  <a:srgbClr val="C00000"/>
                </a:solidFill>
                <a:effectLst/>
                <a:latin typeface="Arial" panose="020B0604020202020204" pitchFamily="34" charset="0"/>
              </a:rPr>
              <a:t> Cha </a:t>
            </a:r>
            <a:r>
              <a:rPr lang="en-US" sz="4400" b="1" i="0" dirty="0" err="1">
                <a:solidFill>
                  <a:srgbClr val="C00000"/>
                </a:solidFill>
                <a:effectLst/>
                <a:latin typeface="Arial" panose="020B0604020202020204" pitchFamily="34" charset="0"/>
              </a:rPr>
              <a:t>đã</a:t>
            </a:r>
            <a:r>
              <a:rPr lang="en-US" sz="4400" b="1" i="0" dirty="0">
                <a:solidFill>
                  <a:srgbClr val="C00000"/>
                </a:solidFill>
                <a:effectLst/>
                <a:latin typeface="Arial" panose="020B0604020202020204" pitchFamily="34" charset="0"/>
              </a:rPr>
              <a:t> </a:t>
            </a:r>
            <a:r>
              <a:rPr lang="en-US" sz="4400" b="1" i="0" dirty="0" err="1">
                <a:solidFill>
                  <a:srgbClr val="C00000"/>
                </a:solidFill>
                <a:effectLst/>
                <a:latin typeface="Arial" panose="020B0604020202020204" pitchFamily="34" charset="0"/>
              </a:rPr>
              <a:t>sai</a:t>
            </a:r>
            <a:r>
              <a:rPr lang="en-US" sz="4400" b="1" i="0" dirty="0">
                <a:solidFill>
                  <a:srgbClr val="C00000"/>
                </a:solidFill>
                <a:effectLst/>
                <a:latin typeface="Arial" panose="020B0604020202020204" pitchFamily="34" charset="0"/>
              </a:rPr>
              <a:t> Con – Alleluia.</a:t>
            </a:r>
            <a:endParaRPr lang="en-US" sz="44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204</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16, 1-10 “Xin đi sang Macêđonia mà cứu giúp chúng tôi”. Bài trích sách Công vụ Tông Đồ.</vt:lpstr>
      <vt:lpstr>Ðáp: Toàn thể địa cầu, hãy reo mừng Chúa!</vt:lpstr>
      <vt:lpstr>Alleluia, alleluia! – Thầy sẽ xin Chúa Cha và Người sẽ ban cho các con một Ðấng Phù Trợ khác, để ở cùng các con luôn mãi.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27</cp:revision>
  <dcterms:created xsi:type="dcterms:W3CDTF">2025-03-12T05:53:40Z</dcterms:created>
  <dcterms:modified xsi:type="dcterms:W3CDTF">2025-05-15T22:37:50Z</dcterms:modified>
</cp:coreProperties>
</file>