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83" r:id="rId9"/>
    <p:sldId id="461" r:id="rId10"/>
    <p:sldId id="414" r:id="rId11"/>
    <p:sldId id="422" r:id="rId12"/>
    <p:sldId id="433" r:id="rId13"/>
    <p:sldId id="48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descr="t6 t6 PS">
            <a:extLst>
              <a:ext uri="{FF2B5EF4-FFF2-40B4-BE49-F238E27FC236}">
                <a16:creationId xmlns:a16="http://schemas.microsoft.com/office/drawing/2014/main" id="{51E9FECC-A422-4E4C-84B6-45C755DF9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258F1B-2F62-456B-BEFB-76F8CDCF3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10" name="TextBox 9">
            <a:extLst>
              <a:ext uri="{FF2B5EF4-FFF2-40B4-BE49-F238E27FC236}">
                <a16:creationId xmlns:a16="http://schemas.microsoft.com/office/drawing/2014/main" id="{AD67D76E-D68B-4373-B34A-0738D62BAAC9}"/>
              </a:ext>
            </a:extLst>
          </p:cNvPr>
          <p:cNvSpPr txBox="1"/>
          <p:nvPr/>
        </p:nvSpPr>
        <p:spPr>
          <a:xfrm>
            <a:off x="3544901" y="2952750"/>
            <a:ext cx="5562600" cy="523220"/>
          </a:xfrm>
          <a:prstGeom prst="rect">
            <a:avLst/>
          </a:prstGeom>
          <a:noFill/>
        </p:spPr>
        <p:txBody>
          <a:bodyPr wrap="square">
            <a:spAutoFit/>
          </a:bodyPr>
          <a:lstStyle/>
          <a:p>
            <a:pPr algn="l"/>
            <a:r>
              <a:rPr lang="en-US" sz="2800" b="1" i="0" cap="all" dirty="0">
                <a:solidFill>
                  <a:srgbClr val="FF0000"/>
                </a:solidFill>
                <a:effectLst/>
                <a:latin typeface="Arial" panose="020B0604020202020204" pitchFamily="34" charset="0"/>
              </a:rPr>
              <a:t>THỨ SÁU TUẦN VI PHỤC SINH</a:t>
            </a:r>
            <a:endParaRPr lang="en-US" sz="2800" b="1" i="0" dirty="0">
              <a:solidFill>
                <a:srgbClr val="FF000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descr="t6 t6 PS">
            <a:extLst>
              <a:ext uri="{FF2B5EF4-FFF2-40B4-BE49-F238E27FC236}">
                <a16:creationId xmlns:a16="http://schemas.microsoft.com/office/drawing/2014/main" id="{51E9FECC-A422-4E4C-84B6-45C755DF9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258F1B-2F62-456B-BEFB-76F8CDCF3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10" name="TextBox 9">
            <a:extLst>
              <a:ext uri="{FF2B5EF4-FFF2-40B4-BE49-F238E27FC236}">
                <a16:creationId xmlns:a16="http://schemas.microsoft.com/office/drawing/2014/main" id="{AD67D76E-D68B-4373-B34A-0738D62BAAC9}"/>
              </a:ext>
            </a:extLst>
          </p:cNvPr>
          <p:cNvSpPr txBox="1"/>
          <p:nvPr/>
        </p:nvSpPr>
        <p:spPr>
          <a:xfrm>
            <a:off x="3544901" y="2952750"/>
            <a:ext cx="5562600" cy="523220"/>
          </a:xfrm>
          <a:prstGeom prst="rect">
            <a:avLst/>
          </a:prstGeom>
          <a:noFill/>
        </p:spPr>
        <p:txBody>
          <a:bodyPr wrap="square">
            <a:spAutoFit/>
          </a:bodyPr>
          <a:lstStyle/>
          <a:p>
            <a:pPr algn="l"/>
            <a:r>
              <a:rPr lang="en-US" sz="2800" b="1" i="0" cap="all" dirty="0">
                <a:solidFill>
                  <a:srgbClr val="FF0000"/>
                </a:solidFill>
                <a:effectLst/>
                <a:latin typeface="Arial" panose="020B0604020202020204" pitchFamily="34" charset="0"/>
              </a:rPr>
              <a:t>THỨ SÁU TUẦN VI PHỤC SINH</a:t>
            </a:r>
            <a:endParaRPr lang="en-US" sz="2800" b="1" i="0" dirty="0">
              <a:solidFill>
                <a:srgbClr val="FF0000"/>
              </a:solidFill>
              <a:effectLst/>
              <a:latin typeface="Helvetica Neue"/>
            </a:endParaRPr>
          </a:p>
        </p:txBody>
      </p:sp>
    </p:spTree>
    <p:extLst>
      <p:ext uri="{BB962C8B-B14F-4D97-AF65-F5344CB8AC3E}">
        <p14:creationId xmlns:p14="http://schemas.microsoft.com/office/powerpoint/2010/main" val="13181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774"/>
            <a:ext cx="9144000" cy="760559"/>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533400" y="742295"/>
            <a:ext cx="8267700" cy="4401205"/>
          </a:xfrm>
          <a:prstGeom prst="rect">
            <a:avLst/>
          </a:prstGeom>
          <a:noFill/>
        </p:spPr>
        <p:txBody>
          <a:bodyPr wrap="square" rtlCol="0">
            <a:spAutoFit/>
          </a:bodyPr>
          <a:lstStyle/>
          <a:p>
            <a:r>
              <a:rPr lang="vi-VN" sz="4000" b="1" i="0" dirty="0">
                <a:solidFill>
                  <a:srgbClr val="C00000"/>
                </a:solidFill>
                <a:effectLst/>
                <a:latin typeface="Arial" panose="020B0604020202020204" pitchFamily="34" charset="0"/>
              </a:rPr>
              <a:t>Lạy Chúa, Chúa đã lấy máu Chúa mà cứu chuộc chúng con thuộc mọi chi tộc, mọi ngôn ngữ, mọi dân và mọi nước, Chúa đã làm cho chúng tôi trở thành vương quốc và tư tế cho Thiên Chúa – Alleluia.</a:t>
            </a:r>
            <a:endParaRPr lang="en-US" sz="40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9550"/>
            <a:ext cx="90678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a:t>
            </a:r>
            <a:r>
              <a:rPr lang="en-US" sz="3600" dirty="0">
                <a:solidFill>
                  <a:srgbClr val="0070C0"/>
                </a:solidFill>
                <a:latin typeface="Arial" panose="020B0604020202020204" pitchFamily="34" charset="0"/>
                <a:cs typeface="Arial" panose="020B0604020202020204" pitchFamily="34" charset="0"/>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18, 9-18</a:t>
            </a:r>
            <a:br>
              <a:rPr lang="en-US" sz="4000" dirty="0">
                <a:solidFill>
                  <a:srgbClr val="0070C0"/>
                </a:solidFill>
                <a:latin typeface="Arial" panose="020B0604020202020204" pitchFamily="34" charset="0"/>
                <a:cs typeface="Arial" panose="020B0604020202020204" pitchFamily="34" charset="0"/>
              </a:rPr>
            </a:br>
            <a:r>
              <a:rPr lang="en-US" b="1" i="0" dirty="0">
                <a:solidFill>
                  <a:srgbClr val="C00000"/>
                </a:solidFill>
                <a:effectLst/>
                <a:latin typeface="Arial" panose="020B0604020202020204" pitchFamily="34" charset="0"/>
              </a:rPr>
              <a:t>“</a:t>
            </a:r>
            <a:r>
              <a:rPr lang="en-US" b="1" i="1" dirty="0" err="1">
                <a:solidFill>
                  <a:srgbClr val="C00000"/>
                </a:solidFill>
                <a:effectLst/>
                <a:latin typeface="Arial" panose="020B0604020202020204" pitchFamily="34" charset="0"/>
              </a:rPr>
              <a:t>Trong</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thành</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này</a:t>
            </a:r>
            <a:r>
              <a:rPr lang="en-US" b="1" i="1" dirty="0">
                <a:solidFill>
                  <a:srgbClr val="C00000"/>
                </a:solidFill>
                <a:effectLst/>
                <a:latin typeface="Arial" panose="020B0604020202020204" pitchFamily="34" charset="0"/>
              </a:rPr>
              <a:t>, Ta </a:t>
            </a:r>
            <a:r>
              <a:rPr lang="en-US" b="1" i="1" dirty="0" err="1">
                <a:solidFill>
                  <a:srgbClr val="C00000"/>
                </a:solidFill>
                <a:effectLst/>
                <a:latin typeface="Arial" panose="020B0604020202020204" pitchFamily="34" charset="0"/>
              </a:rPr>
              <a:t>có</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một</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dân</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đông</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đảo</a:t>
            </a:r>
            <a:r>
              <a:rPr lang="en-US" b="1" i="0" dirty="0">
                <a:solidFill>
                  <a:srgbClr val="C00000"/>
                </a:solidFill>
                <a:effectLst/>
                <a:latin typeface="Arial" panose="020B0604020202020204" pitchFamily="34" charset="0"/>
              </a:rPr>
              <a:t>“.</a:t>
            </a:r>
            <a:br>
              <a:rPr lang="en-US" b="0" i="0"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47950"/>
            <a:ext cx="4724400" cy="2496350"/>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2362200" y="1416308"/>
            <a:ext cx="4876800" cy="646331"/>
          </a:xfrm>
          <a:prstGeom prst="rect">
            <a:avLst/>
          </a:prstGeom>
          <a:noFill/>
        </p:spPr>
        <p:txBody>
          <a:bodyPr wrap="square">
            <a:spAutoFit/>
          </a:bodyPr>
          <a:lstStyle/>
          <a:p>
            <a:r>
              <a:rPr lang="en-US" sz="3600" b="0" i="0" dirty="0">
                <a:solidFill>
                  <a:srgbClr val="0070C0"/>
                </a:solidFill>
                <a:effectLst/>
                <a:latin typeface="Arial" panose="020B0604020202020204" pitchFamily="34" charset="0"/>
              </a:rPr>
              <a:t>Tv 46, 2-3. 4-5. 6-7</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2209801"/>
            <a:ext cx="7467600" cy="2266949"/>
          </a:xfrm>
        </p:spPr>
        <p:txBody>
          <a:bodyPr>
            <a:normAutofit/>
          </a:bodyPr>
          <a:lstStyle/>
          <a:p>
            <a:pPr algn="just"/>
            <a:r>
              <a:rPr lang="vi-VN" b="1" i="0" dirty="0">
                <a:solidFill>
                  <a:srgbClr val="C00000"/>
                </a:solidFill>
                <a:effectLst/>
                <a:latin typeface="Arial" panose="020B0604020202020204" pitchFamily="34" charset="0"/>
              </a:rPr>
              <a:t>Ðáp: </a:t>
            </a:r>
            <a:r>
              <a:rPr lang="en-US" b="1" i="0" dirty="0" err="1">
                <a:solidFill>
                  <a:srgbClr val="C00000"/>
                </a:solidFill>
                <a:effectLst/>
                <a:latin typeface="Arial" panose="020B0604020202020204" pitchFamily="34" charset="0"/>
              </a:rPr>
              <a:t>Thiên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Chúa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là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Vua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khắp</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cõi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trần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gian</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981200" y="133350"/>
            <a:ext cx="60198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Cl 3, 1</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Nếu anh em sống lại làm một với Ðức Kitô, thì anh em hãy tìm kiếm những sự cao siêu trên trời, nơi Ðức Kitô đang ngự bên hữu Thiên Chúa.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descr="t6 t6 PS">
            <a:extLst>
              <a:ext uri="{FF2B5EF4-FFF2-40B4-BE49-F238E27FC236}">
                <a16:creationId xmlns:a16="http://schemas.microsoft.com/office/drawing/2014/main" id="{51E9FECC-A422-4E4C-84B6-45C755DF9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258F1B-2F62-456B-BEFB-76F8CDCF3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10" name="TextBox 9">
            <a:extLst>
              <a:ext uri="{FF2B5EF4-FFF2-40B4-BE49-F238E27FC236}">
                <a16:creationId xmlns:a16="http://schemas.microsoft.com/office/drawing/2014/main" id="{AD67D76E-D68B-4373-B34A-0738D62BAAC9}"/>
              </a:ext>
            </a:extLst>
          </p:cNvPr>
          <p:cNvSpPr txBox="1"/>
          <p:nvPr/>
        </p:nvSpPr>
        <p:spPr>
          <a:xfrm>
            <a:off x="3962400" y="2952750"/>
            <a:ext cx="5562600" cy="584775"/>
          </a:xfrm>
          <a:prstGeom prst="rect">
            <a:avLst/>
          </a:prstGeom>
          <a:noFill/>
        </p:spPr>
        <p:txBody>
          <a:bodyPr wrap="square">
            <a:spAutoFit/>
          </a:bodyPr>
          <a:lstStyle/>
          <a:p>
            <a:pPr algn="l"/>
            <a:r>
              <a:rPr lang="pt-BR" sz="3200" b="1" i="0" dirty="0">
                <a:solidFill>
                  <a:srgbClr val="FF0000"/>
                </a:solidFill>
                <a:effectLst/>
                <a:latin typeface="Arial" panose="020B0604020202020204" pitchFamily="34" charset="0"/>
              </a:rPr>
              <a:t>Phúc Âm: Ga 16, 20-23a</a:t>
            </a:r>
            <a:endParaRPr lang="en-US" sz="3200" b="1" i="0" dirty="0">
              <a:solidFill>
                <a:srgbClr val="FF0000"/>
              </a:solidFill>
              <a:effectLst/>
              <a:latin typeface="Helvetica Neue"/>
            </a:endParaRPr>
          </a:p>
        </p:txBody>
      </p:sp>
    </p:spTree>
    <p:extLst>
      <p:ext uri="{BB962C8B-B14F-4D97-AF65-F5344CB8AC3E}">
        <p14:creationId xmlns:p14="http://schemas.microsoft.com/office/powerpoint/2010/main" val="298166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b="1" dirty="0">
                <a:solidFill>
                  <a:srgbClr val="C00000"/>
                </a:solidFill>
              </a:rPr>
              <a:t>Ca </a:t>
            </a:r>
            <a:r>
              <a:rPr lang="en-US" sz="6000" b="1" dirty="0" err="1">
                <a:solidFill>
                  <a:srgbClr val="C00000"/>
                </a:solidFill>
              </a:rPr>
              <a:t>Dâng</a:t>
            </a:r>
            <a:r>
              <a:rPr lang="en-US" sz="6000" b="1" dirty="0">
                <a:solidFill>
                  <a:srgbClr val="C00000"/>
                </a:solidFill>
              </a:rPr>
              <a:t> </a:t>
            </a:r>
            <a:r>
              <a:rPr lang="en-US" sz="6000" b="1"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815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457200" y="1504950"/>
            <a:ext cx="8458200" cy="2800767"/>
          </a:xfrm>
          <a:prstGeom prst="rect">
            <a:avLst/>
          </a:prstGeom>
          <a:noFill/>
        </p:spPr>
        <p:txBody>
          <a:bodyPr wrap="square" rtlCol="0">
            <a:spAutoFit/>
          </a:bodyPr>
          <a:lstStyle/>
          <a:p>
            <a:r>
              <a:rPr lang="vi-VN" sz="4400" b="1" i="0" dirty="0">
                <a:solidFill>
                  <a:srgbClr val="C00000"/>
                </a:solidFill>
                <a:effectLst/>
                <a:latin typeface="Arial" panose="020B0604020202020204" pitchFamily="34" charset="0"/>
              </a:rPr>
              <a:t>Con Người đến không phải để được phục vụ, nhưng để phục vụ và phó mạng sống làm giá cứu chuộc cho nhiều người.</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206</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18, 9-18 “Trong thành này, Ta có một dân đông đảo“. Bài trích sách Công vụ Tông Đồ.</vt:lpstr>
      <vt:lpstr>Ðáp: Thiên Chúa là Vua khắp cõi trần gian</vt:lpstr>
      <vt:lpstr>Alleluia, alleluia! – Nếu anh em sống lại làm một với Ðức Kitô, thì anh em hãy tìm kiếm những sự cao siêu trên trời, nơi Ðức Kitô đang ngự bên hữu Thiên Chúa.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28</cp:revision>
  <dcterms:created xsi:type="dcterms:W3CDTF">2025-03-12T05:53:40Z</dcterms:created>
  <dcterms:modified xsi:type="dcterms:W3CDTF">2025-05-22T10:18:45Z</dcterms:modified>
</cp:coreProperties>
</file>