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 id="2147483716" r:id="rId3"/>
    <p:sldMasterId id="2147483760" r:id="rId4"/>
    <p:sldMasterId id="2147483796" r:id="rId5"/>
    <p:sldMasterId id="2147483840" r:id="rId6"/>
    <p:sldMasterId id="2147483856" r:id="rId7"/>
    <p:sldMasterId id="2147483868" r:id="rId8"/>
  </p:sldMasterIdLst>
  <p:notesMasterIdLst>
    <p:notesMasterId r:id="rId24"/>
  </p:notesMasterIdLst>
  <p:sldIdLst>
    <p:sldId id="268" r:id="rId9"/>
    <p:sldId id="316" r:id="rId10"/>
    <p:sldId id="1015" r:id="rId11"/>
    <p:sldId id="1063" r:id="rId12"/>
    <p:sldId id="1056" r:id="rId13"/>
    <p:sldId id="1065" r:id="rId14"/>
    <p:sldId id="426" r:id="rId15"/>
    <p:sldId id="1089" r:id="rId16"/>
    <p:sldId id="1045" r:id="rId17"/>
    <p:sldId id="301" r:id="rId18"/>
    <p:sldId id="1032" r:id="rId19"/>
    <p:sldId id="1046" r:id="rId20"/>
    <p:sldId id="346" r:id="rId21"/>
    <p:sldId id="445" r:id="rId22"/>
    <p:sldId id="1090"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3" d="100"/>
          <a:sy n="83" d="100"/>
        </p:scale>
        <p:origin x="96" y="52"/>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8/11/2025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7</a:t>
            </a:fld>
            <a:endParaRPr lang="en-US"/>
          </a:p>
        </p:txBody>
      </p:sp>
    </p:spTree>
    <p:extLst>
      <p:ext uri="{BB962C8B-B14F-4D97-AF65-F5344CB8AC3E}">
        <p14:creationId xmlns:p14="http://schemas.microsoft.com/office/powerpoint/2010/main" val="2809505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9988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353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4457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8/11/2025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3308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8/11/2025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6369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8/11/2025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492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8/11/2025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504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8/11/2025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716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8/11/2025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751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11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075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8/11/2025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8/11/2025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8/11/2025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8/11/2025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8/11/2025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8/11/2025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8/11/2025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8/11/2025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8/11/2025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8/11/2025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8/11/2025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396830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7469663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6446089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801084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8/11/2025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7415612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164960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4140872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8/11/2025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8/11/2025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8/11/2025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8/11/2025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9599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0318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74058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8/11/2025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978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8/11/2025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9188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8/11/2025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117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8/11/2025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8/11/2025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60894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8/11/2025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635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8/11/2025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10405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5672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1098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8/11/2025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9"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2.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8/11/2025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8791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5970769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434144"/>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74.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8A5CCE8-8441-4F72-859F-952554D07C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33350"/>
            <a:ext cx="1143000" cy="1143000"/>
          </a:xfrm>
          <a:prstGeom prst="rect">
            <a:avLst/>
          </a:prstGeom>
        </p:spPr>
      </p:pic>
      <p:pic>
        <p:nvPicPr>
          <p:cNvPr id="4" name="Picture 3">
            <a:extLst>
              <a:ext uri="{FF2B5EF4-FFF2-40B4-BE49-F238E27FC236}">
                <a16:creationId xmlns:a16="http://schemas.microsoft.com/office/drawing/2014/main" id="{EEEBF994-1B13-46AB-862C-B42C3DA95B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 y="-3147"/>
            <a:ext cx="9144000" cy="5143500"/>
          </a:xfrm>
          <a:prstGeom prst="rect">
            <a:avLst/>
          </a:prstGeom>
        </p:spPr>
      </p:pic>
      <p:sp>
        <p:nvSpPr>
          <p:cNvPr id="7" name="TextBox 6">
            <a:extLst>
              <a:ext uri="{FF2B5EF4-FFF2-40B4-BE49-F238E27FC236}">
                <a16:creationId xmlns:a16="http://schemas.microsoft.com/office/drawing/2014/main" id="{78EBC5B0-FAFB-4542-B45A-835E389178E3}"/>
              </a:ext>
            </a:extLst>
          </p:cNvPr>
          <p:cNvSpPr txBox="1"/>
          <p:nvPr/>
        </p:nvSpPr>
        <p:spPr>
          <a:xfrm>
            <a:off x="2779312" y="102134"/>
            <a:ext cx="6705600" cy="523220"/>
          </a:xfrm>
          <a:prstGeom prst="rect">
            <a:avLst/>
          </a:prstGeom>
          <a:noFill/>
        </p:spPr>
        <p:txBody>
          <a:bodyPr wrap="square">
            <a:spAutoFit/>
          </a:bodyPr>
          <a:lstStyle/>
          <a:p>
            <a:r>
              <a:rPr lang="vi-VN" sz="2800" b="1" i="0" dirty="0">
                <a:solidFill>
                  <a:srgbClr val="FFFF00"/>
                </a:solidFill>
                <a:effectLst/>
                <a:latin typeface="Arial" panose="020B0604020202020204" pitchFamily="34" charset="0"/>
              </a:rPr>
              <a:t>CHÚA NHẬT X</a:t>
            </a:r>
            <a:r>
              <a:rPr lang="en-US" sz="2800" b="1" i="0" dirty="0">
                <a:solidFill>
                  <a:srgbClr val="FFFF00"/>
                </a:solidFill>
                <a:effectLst/>
                <a:latin typeface="Arial" panose="020B0604020202020204" pitchFamily="34" charset="0"/>
              </a:rPr>
              <a:t>XI</a:t>
            </a:r>
            <a:r>
              <a:rPr lang="vi-VN" sz="2800" b="1" i="0" dirty="0">
                <a:solidFill>
                  <a:srgbClr val="FFFF00"/>
                </a:solidFill>
                <a:effectLst/>
                <a:latin typeface="Arial" panose="020B0604020202020204" pitchFamily="34" charset="0"/>
              </a:rPr>
              <a:t> THƯỜNG NIÊN – C</a:t>
            </a:r>
            <a:endParaRPr lang="en-US" sz="2800" b="1" dirty="0">
              <a:solidFill>
                <a:srgbClr val="FFFF00"/>
              </a:solidFill>
            </a:endParaRPr>
          </a:p>
        </p:txBody>
      </p:sp>
    </p:spTree>
    <p:extLst>
      <p:ext uri="{BB962C8B-B14F-4D97-AF65-F5344CB8AC3E}">
        <p14:creationId xmlns:p14="http://schemas.microsoft.com/office/powerpoint/2010/main" val="2640132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81779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878596"/>
            <a:ext cx="1828799" cy="326490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399" y="209550"/>
            <a:ext cx="2022605" cy="348615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3774757"/>
            <a:ext cx="2743200" cy="1313307"/>
          </a:xfrm>
          <a:prstGeom prst="rect">
            <a:avLst/>
          </a:prstGeom>
        </p:spPr>
      </p:pic>
      <p:sp>
        <p:nvSpPr>
          <p:cNvPr id="7" name="Rectangle 6"/>
          <p:cNvSpPr/>
          <p:nvPr/>
        </p:nvSpPr>
        <p:spPr>
          <a:xfrm>
            <a:off x="2438400" y="2114550"/>
            <a:ext cx="6248400" cy="707886"/>
          </a:xfrm>
          <a:prstGeom prst="rect">
            <a:avLst/>
          </a:prstGeom>
        </p:spPr>
        <p:txBody>
          <a:bodyPr wrap="square">
            <a:spAutoFit/>
          </a:bodyPr>
          <a:lstStyle/>
          <a:p>
            <a:pPr algn="ctr">
              <a:defRPr/>
            </a:pPr>
            <a:r>
              <a:rPr lang="en-US" sz="4000" b="1" dirty="0">
                <a:solidFill>
                  <a:srgbClr val="FFFF00"/>
                </a:solidFill>
                <a:latin typeface="Arial" panose="020B0604020202020204" pitchFamily="34" charset="0"/>
                <a:cs typeface="Arial" panose="020B0604020202020204" pitchFamily="34" charset="0"/>
              </a:rPr>
              <a:t>LỜI NGUYỆN TÍN HỮU</a:t>
            </a:r>
          </a:p>
        </p:txBody>
      </p:sp>
    </p:spTree>
    <p:extLst>
      <p:ext uri="{BB962C8B-B14F-4D97-AF65-F5344CB8AC3E}">
        <p14:creationId xmlns:p14="http://schemas.microsoft.com/office/powerpoint/2010/main" val="41766704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80871"/>
            <a:ext cx="8382000" cy="4019549"/>
          </a:xfrm>
        </p:spPr>
        <p:txBody>
          <a:bodyPr>
            <a:normAutofit/>
          </a:bodyPr>
          <a:lstStyle/>
          <a:p>
            <a:pPr algn="just"/>
            <a:r>
              <a:rPr lang="en-US" b="1" i="0" dirty="0">
                <a:solidFill>
                  <a:schemeClr val="bg1"/>
                </a:solidFill>
                <a:effectLst/>
                <a:latin typeface="Arial" panose="020B0604020202020204" pitchFamily="34" charset="0"/>
              </a:rPr>
              <a:t> </a:t>
            </a:r>
            <a:r>
              <a:rPr lang="vi-VN" b="1" i="0" dirty="0">
                <a:solidFill>
                  <a:schemeClr val="bg1"/>
                </a:solidFill>
                <a:effectLst/>
                <a:latin typeface="Arial" panose="020B0604020202020204" pitchFamily="34" charset="0"/>
              </a:rPr>
              <a:t>Lạy Chúa, do kết quả việc Chúa làm, địa cầu được no phỉ, để từ trong đất, con người tạo ra cơm bánh, và rượu làm hoan hỷ lòng người.</a:t>
            </a:r>
            <a:endParaRPr lang="vi-VN" b="1" dirty="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9F68560-D68F-44CE-911F-84BA0FE54536}"/>
              </a:ext>
            </a:extLst>
          </p:cNvPr>
          <p:cNvSpPr txBox="1"/>
          <p:nvPr/>
        </p:nvSpPr>
        <p:spPr>
          <a:xfrm>
            <a:off x="2438400" y="209550"/>
            <a:ext cx="4114800" cy="769441"/>
          </a:xfrm>
          <a:prstGeom prst="rect">
            <a:avLst/>
          </a:prstGeom>
          <a:noFill/>
        </p:spPr>
        <p:txBody>
          <a:bodyPr wrap="square" rtlCol="0">
            <a:spAutoFit/>
          </a:bodyPr>
          <a:lstStyle/>
          <a:p>
            <a:pPr algn="ctr"/>
            <a:r>
              <a:rPr lang="en-US" sz="4400" b="1" dirty="0">
                <a:solidFill>
                  <a:srgbClr val="FFFF00"/>
                </a:solidFill>
                <a:effectLst/>
                <a:latin typeface="Arial" panose="020B0604020202020204" pitchFamily="34" charset="0"/>
                <a:cs typeface="Arial" panose="020B0604020202020204" pitchFamily="34" charset="0"/>
              </a:rPr>
              <a:t>CA HIỆP LỄ</a:t>
            </a:r>
            <a:endParaRPr lang="en-US" sz="4400" dirty="0"/>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8A5CCE8-8441-4F72-859F-952554D07C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33350"/>
            <a:ext cx="1143000" cy="1143000"/>
          </a:xfrm>
          <a:prstGeom prst="rect">
            <a:avLst/>
          </a:prstGeom>
        </p:spPr>
      </p:pic>
      <p:pic>
        <p:nvPicPr>
          <p:cNvPr id="4" name="Picture 3">
            <a:extLst>
              <a:ext uri="{FF2B5EF4-FFF2-40B4-BE49-F238E27FC236}">
                <a16:creationId xmlns:a16="http://schemas.microsoft.com/office/drawing/2014/main" id="{EEEBF994-1B13-46AB-862C-B42C3DA95B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 y="-3147"/>
            <a:ext cx="9144000" cy="5143500"/>
          </a:xfrm>
          <a:prstGeom prst="rect">
            <a:avLst/>
          </a:prstGeom>
        </p:spPr>
      </p:pic>
      <p:sp>
        <p:nvSpPr>
          <p:cNvPr id="7" name="TextBox 6">
            <a:extLst>
              <a:ext uri="{FF2B5EF4-FFF2-40B4-BE49-F238E27FC236}">
                <a16:creationId xmlns:a16="http://schemas.microsoft.com/office/drawing/2014/main" id="{78EBC5B0-FAFB-4542-B45A-835E389178E3}"/>
              </a:ext>
            </a:extLst>
          </p:cNvPr>
          <p:cNvSpPr txBox="1"/>
          <p:nvPr/>
        </p:nvSpPr>
        <p:spPr>
          <a:xfrm>
            <a:off x="2779312" y="102134"/>
            <a:ext cx="6705600" cy="523220"/>
          </a:xfrm>
          <a:prstGeom prst="rect">
            <a:avLst/>
          </a:prstGeom>
          <a:noFill/>
        </p:spPr>
        <p:txBody>
          <a:bodyPr wrap="square">
            <a:spAutoFit/>
          </a:bodyPr>
          <a:lstStyle/>
          <a:p>
            <a:r>
              <a:rPr lang="vi-VN" sz="2800" b="1" i="0" dirty="0">
                <a:solidFill>
                  <a:srgbClr val="FFFF00"/>
                </a:solidFill>
                <a:effectLst/>
                <a:latin typeface="Arial" panose="020B0604020202020204" pitchFamily="34" charset="0"/>
              </a:rPr>
              <a:t>CHÚA NHẬT X</a:t>
            </a:r>
            <a:r>
              <a:rPr lang="en-US" sz="2800" b="1" i="0" dirty="0">
                <a:solidFill>
                  <a:srgbClr val="FFFF00"/>
                </a:solidFill>
                <a:effectLst/>
                <a:latin typeface="Arial" panose="020B0604020202020204" pitchFamily="34" charset="0"/>
              </a:rPr>
              <a:t>XI</a:t>
            </a:r>
            <a:r>
              <a:rPr lang="vi-VN" sz="2800" b="1" i="0" dirty="0">
                <a:solidFill>
                  <a:srgbClr val="FFFF00"/>
                </a:solidFill>
                <a:effectLst/>
                <a:latin typeface="Arial" panose="020B0604020202020204" pitchFamily="34" charset="0"/>
              </a:rPr>
              <a:t> THƯỜNG NIÊN – C</a:t>
            </a:r>
            <a:endParaRPr lang="en-US" sz="2800" b="1" dirty="0">
              <a:solidFill>
                <a:srgbClr val="FFFF00"/>
              </a:solidFill>
            </a:endParaRPr>
          </a:p>
        </p:txBody>
      </p:sp>
    </p:spTree>
    <p:extLst>
      <p:ext uri="{BB962C8B-B14F-4D97-AF65-F5344CB8AC3E}">
        <p14:creationId xmlns:p14="http://schemas.microsoft.com/office/powerpoint/2010/main" val="1962394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 y="971550"/>
            <a:ext cx="8610600" cy="3533783"/>
          </a:xfrm>
        </p:spPr>
        <p:txBody>
          <a:bodyPr>
            <a:normAutofit fontScale="90000"/>
          </a:bodyPr>
          <a:lstStyle/>
          <a:p>
            <a:pPr algn="just"/>
            <a:r>
              <a:rPr lang="vi-VN" b="1" i="0" dirty="0">
                <a:solidFill>
                  <a:schemeClr val="bg1"/>
                </a:solidFill>
                <a:effectLst/>
                <a:latin typeface="Arial" panose="020B0604020202020204" pitchFamily="34" charset="0"/>
              </a:rPr>
              <a:t>Lạy Chúa, xin ghé tai nghe, xin nhậm lời tôi. Lạy Chúa tôi, xin cứu vớt người bầy tôi đang cậy trông vào Chúa. Lạy Chúa, xin thương tôi, vì tôi ân cần kêu van Chúa suốt ngày.</a:t>
            </a:r>
            <a:endParaRPr lang="vi-VN"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0B0AEBA4-5C49-4FF1-A8EA-8BDAA70DCA94}"/>
              </a:ext>
            </a:extLst>
          </p:cNvPr>
          <p:cNvSpPr txBox="1"/>
          <p:nvPr/>
        </p:nvSpPr>
        <p:spPr>
          <a:xfrm>
            <a:off x="2209800" y="0"/>
            <a:ext cx="43434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Nhập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3467323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228600" y="87142"/>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a:solidFill>
                  <a:schemeClr val="bg1"/>
                </a:solidFill>
                <a:effectLst/>
                <a:latin typeface="Arial" panose="020B0604020202020204" pitchFamily="34" charset="0"/>
              </a:rPr>
              <a:t> Is 66, 18-21</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028950"/>
            <a:ext cx="4810181" cy="2594086"/>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228600" y="795028"/>
            <a:ext cx="8766808" cy="1323439"/>
          </a:xfrm>
          <a:prstGeom prst="rect">
            <a:avLst/>
          </a:prstGeom>
          <a:noFill/>
        </p:spPr>
        <p:txBody>
          <a:bodyPr wrap="square">
            <a:spAutoFit/>
          </a:bodyPr>
          <a:lstStyle/>
          <a:p>
            <a:r>
              <a:rPr lang="vi-VN" sz="4000" b="1" i="1" dirty="0">
                <a:solidFill>
                  <a:schemeClr val="bg1"/>
                </a:solidFill>
                <a:effectLst/>
                <a:latin typeface="Arial" panose="020B0604020202020204" pitchFamily="34" charset="0"/>
              </a:rPr>
              <a:t>“Chúng dẫn tất cả anh em các ngươi từ mọi dân tộc đến”.</a:t>
            </a:r>
            <a:endParaRPr lang="en-US" sz="4000" b="1" dirty="0">
              <a:solidFill>
                <a:schemeClr val="bg1"/>
              </a:solidFill>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140972" y="2162711"/>
            <a:ext cx="8862056"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Tiên</a:t>
            </a:r>
            <a:r>
              <a:rPr lang="en-US" sz="4000" b="0" i="0" dirty="0">
                <a:solidFill>
                  <a:schemeClr val="bg1"/>
                </a:solidFill>
                <a:effectLst/>
                <a:latin typeface="Arial" panose="020B0604020202020204" pitchFamily="34" charset="0"/>
              </a:rPr>
              <a:t> tri </a:t>
            </a:r>
            <a:r>
              <a:rPr lang="en-US" sz="4000" b="0" i="0" dirty="0" err="1">
                <a:solidFill>
                  <a:schemeClr val="bg1"/>
                </a:solidFill>
                <a:effectLst/>
                <a:latin typeface="Arial" panose="020B0604020202020204" pitchFamily="34" charset="0"/>
              </a:rPr>
              <a:t>Isaia</a:t>
            </a:r>
            <a:endParaRPr lang="en-US" sz="4000" dirty="0">
              <a:solidFill>
                <a:schemeClr val="bg1"/>
              </a:solidFill>
            </a:endParaRPr>
          </a:p>
        </p:txBody>
      </p:sp>
    </p:spTree>
    <p:extLst>
      <p:ext uri="{BB962C8B-B14F-4D97-AF65-F5344CB8AC3E}">
        <p14:creationId xmlns:p14="http://schemas.microsoft.com/office/powerpoint/2010/main" val="95795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br>
              <a:rPr lang="en-US" altLang="en-US" sz="7200" b="1" u="sng" dirty="0">
                <a:solidFill>
                  <a:srgbClr val="FFFF00"/>
                </a:solidFill>
                <a:cs typeface="Times New Roman" pitchFamily="18" charset="0"/>
              </a:rPr>
            </a:br>
            <a:br>
              <a:rPr lang="en-US" sz="4000" b="0" i="0" dirty="0">
                <a:solidFill>
                  <a:schemeClr val="bg1"/>
                </a:solidFill>
                <a:effectLst/>
                <a:latin typeface="Arial" panose="020B0604020202020204" pitchFamily="34" charset="0"/>
              </a:rPr>
            </a:br>
            <a:endParaRPr lang="en-US"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3D25AF5F-BBC9-4D18-B8B4-00325B9D79C5}"/>
              </a:ext>
            </a:extLst>
          </p:cNvPr>
          <p:cNvSpPr txBox="1"/>
          <p:nvPr/>
        </p:nvSpPr>
        <p:spPr>
          <a:xfrm>
            <a:off x="2857500" y="209550"/>
            <a:ext cx="3429000" cy="830997"/>
          </a:xfrm>
          <a:prstGeom prst="rect">
            <a:avLst/>
          </a:prstGeom>
          <a:noFill/>
        </p:spPr>
        <p:txBody>
          <a:bodyPr wrap="square" rtlCol="0">
            <a:spAutoFit/>
          </a:bodyPr>
          <a:lstStyle/>
          <a:p>
            <a:pPr algn="ctr"/>
            <a:r>
              <a:rPr lang="en-US" sz="4800" b="1" dirty="0" err="1">
                <a:solidFill>
                  <a:srgbClr val="FFFF00"/>
                </a:solidFill>
                <a:latin typeface="Arial" panose="020B0604020202020204" pitchFamily="34" charset="0"/>
                <a:cs typeface="Arial" panose="020B0604020202020204" pitchFamily="34" charset="0"/>
              </a:rPr>
              <a:t>Đáp</a:t>
            </a:r>
            <a:r>
              <a:rPr lang="en-US" sz="4800" b="1" dirty="0">
                <a:solidFill>
                  <a:srgbClr val="FFFF00"/>
                </a:solidFill>
                <a:latin typeface="Arial" panose="020B0604020202020204" pitchFamily="34" charset="0"/>
                <a:cs typeface="Arial" panose="020B0604020202020204" pitchFamily="34" charset="0"/>
              </a:rPr>
              <a:t> Ca:</a:t>
            </a:r>
          </a:p>
        </p:txBody>
      </p:sp>
      <p:sp>
        <p:nvSpPr>
          <p:cNvPr id="4" name="TextBox 3">
            <a:extLst>
              <a:ext uri="{FF2B5EF4-FFF2-40B4-BE49-F238E27FC236}">
                <a16:creationId xmlns:a16="http://schemas.microsoft.com/office/drawing/2014/main" id="{5B6911F8-5CF6-4FC3-8A10-83D43FB1CF73}"/>
              </a:ext>
            </a:extLst>
          </p:cNvPr>
          <p:cNvSpPr txBox="1"/>
          <p:nvPr/>
        </p:nvSpPr>
        <p:spPr>
          <a:xfrm>
            <a:off x="2933700" y="1083211"/>
            <a:ext cx="3352800" cy="707886"/>
          </a:xfrm>
          <a:prstGeom prst="rect">
            <a:avLst/>
          </a:prstGeom>
          <a:noFill/>
        </p:spPr>
        <p:txBody>
          <a:bodyPr wrap="square" rtlCol="0">
            <a:spAutoFit/>
          </a:bodyPr>
          <a:lstStyle/>
          <a:p>
            <a:r>
              <a:rPr lang="en-US" sz="4000" b="0" i="0" dirty="0">
                <a:solidFill>
                  <a:schemeClr val="bg1"/>
                </a:solidFill>
                <a:effectLst/>
                <a:latin typeface="Arial" panose="020B0604020202020204" pitchFamily="34" charset="0"/>
              </a:rPr>
              <a:t>Tv 116, 1. 2</a:t>
            </a:r>
            <a:endParaRPr lang="en-US" sz="4000" dirty="0">
              <a:solidFill>
                <a:schemeClr val="bg1"/>
              </a:solidFill>
            </a:endParaRPr>
          </a:p>
        </p:txBody>
      </p:sp>
      <p:sp>
        <p:nvSpPr>
          <p:cNvPr id="5" name="TextBox 4">
            <a:extLst>
              <a:ext uri="{FF2B5EF4-FFF2-40B4-BE49-F238E27FC236}">
                <a16:creationId xmlns:a16="http://schemas.microsoft.com/office/drawing/2014/main" id="{4457F1DD-782D-49AD-A0C0-72F985A85B17}"/>
              </a:ext>
            </a:extLst>
          </p:cNvPr>
          <p:cNvSpPr txBox="1"/>
          <p:nvPr/>
        </p:nvSpPr>
        <p:spPr>
          <a:xfrm>
            <a:off x="685800" y="1885950"/>
            <a:ext cx="8252460" cy="1446550"/>
          </a:xfrm>
          <a:prstGeom prst="rect">
            <a:avLst/>
          </a:prstGeom>
          <a:noFill/>
        </p:spPr>
        <p:txBody>
          <a:bodyPr wrap="square" rtlCol="0">
            <a:spAutoFit/>
          </a:bodyPr>
          <a:lstStyle/>
          <a:p>
            <a:r>
              <a:rPr lang="en-US" sz="4400" b="1" i="0" dirty="0" err="1">
                <a:solidFill>
                  <a:schemeClr val="bg1"/>
                </a:solidFill>
                <a:effectLst/>
                <a:latin typeface="Arial" panose="020B0604020202020204" pitchFamily="34" charset="0"/>
              </a:rPr>
              <a:t>Hãy</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đi</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rao</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giảng</a:t>
            </a:r>
            <a:r>
              <a:rPr lang="en-US" sz="4400" b="1" i="0" dirty="0">
                <a:solidFill>
                  <a:schemeClr val="bg1"/>
                </a:solidFill>
                <a:effectLst/>
                <a:latin typeface="Arial" panose="020B0604020202020204" pitchFamily="34" charset="0"/>
              </a:rPr>
              <a:t> Tin </a:t>
            </a:r>
            <a:r>
              <a:rPr lang="en-US" sz="4400" b="1" i="0" dirty="0" err="1">
                <a:solidFill>
                  <a:schemeClr val="bg1"/>
                </a:solidFill>
                <a:effectLst/>
                <a:latin typeface="Arial" panose="020B0604020202020204" pitchFamily="34" charset="0"/>
              </a:rPr>
              <a:t>Mừng</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khắp</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thế</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gian</a:t>
            </a:r>
            <a:r>
              <a:rPr lang="en-US" sz="4400" b="1" i="0" dirty="0">
                <a:solidFill>
                  <a:schemeClr val="bg1"/>
                </a:solidFill>
                <a:effectLst/>
                <a:latin typeface="Arial" panose="020B0604020202020204" pitchFamily="34" charset="0"/>
              </a:rPr>
              <a:t> (Mc 16, 15).</a:t>
            </a:r>
            <a:endParaRPr lang="en-US" sz="4400" b="1" dirty="0">
              <a:solidFill>
                <a:schemeClr val="bg1"/>
              </a:solidFill>
            </a:endParaRPr>
          </a:p>
        </p:txBody>
      </p:sp>
    </p:spTree>
    <p:extLst>
      <p:ext uri="{BB962C8B-B14F-4D97-AF65-F5344CB8AC3E}">
        <p14:creationId xmlns:p14="http://schemas.microsoft.com/office/powerpoint/2010/main" val="110478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152400" y="83819"/>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2: </a:t>
            </a:r>
            <a:r>
              <a:rPr lang="en-US" sz="4000" b="0" i="0" dirty="0">
                <a:solidFill>
                  <a:schemeClr val="bg1"/>
                </a:solidFill>
                <a:effectLst/>
                <a:latin typeface="Arial" panose="020B0604020202020204" pitchFamily="34" charset="0"/>
              </a:rPr>
              <a:t>Dt 12, 5-7, 11-13</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8542" y="2800351"/>
            <a:ext cx="4916339" cy="2529774"/>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99067" y="710178"/>
            <a:ext cx="8884905" cy="1323439"/>
          </a:xfrm>
          <a:prstGeom prst="rect">
            <a:avLst/>
          </a:prstGeom>
          <a:noFill/>
        </p:spPr>
        <p:txBody>
          <a:bodyPr wrap="square">
            <a:spAutoFit/>
          </a:bodyPr>
          <a:lstStyle/>
          <a:p>
            <a:r>
              <a:rPr lang="vi-VN" sz="4000" b="1" i="1" dirty="0">
                <a:solidFill>
                  <a:schemeClr val="bg1"/>
                </a:solidFill>
                <a:effectLst/>
                <a:latin typeface="Arial" panose="020B0604020202020204" pitchFamily="34" charset="0"/>
              </a:rPr>
              <a:t>“Chúa sửa dạy ai là kẻ Người yêu mến”.</a:t>
            </a:r>
            <a:endParaRPr lang="en-US" sz="4000" b="1" dirty="0">
              <a:solidFill>
                <a:schemeClr val="bg1"/>
              </a:solidFill>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99067" y="2033617"/>
            <a:ext cx="8709655" cy="707886"/>
          </a:xfrm>
          <a:prstGeom prst="rect">
            <a:avLst/>
          </a:prstGeom>
          <a:noFill/>
        </p:spPr>
        <p:txBody>
          <a:bodyPr wrap="square">
            <a:spAutoFit/>
          </a:bodyPr>
          <a:lstStyle/>
          <a:p>
            <a:r>
              <a:rPr lang="vi-VN" sz="4000" b="0" i="0" dirty="0">
                <a:solidFill>
                  <a:schemeClr val="bg1"/>
                </a:solidFill>
                <a:effectLst/>
                <a:latin typeface="Arial" panose="020B0604020202020204" pitchFamily="34" charset="0"/>
              </a:rPr>
              <a:t>Trích thư gửi </a:t>
            </a:r>
            <a:r>
              <a:rPr lang="en-US" sz="4000" b="0" i="0" dirty="0" err="1">
                <a:solidFill>
                  <a:schemeClr val="bg1"/>
                </a:solidFill>
                <a:effectLst/>
                <a:latin typeface="Arial" panose="020B0604020202020204" pitchFamily="34" charset="0"/>
              </a:rPr>
              <a:t>tín</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hữu</a:t>
            </a:r>
            <a:r>
              <a:rPr lang="en-US" sz="4000" b="0" i="0" dirty="0">
                <a:solidFill>
                  <a:schemeClr val="bg1"/>
                </a:solidFill>
                <a:effectLst/>
                <a:latin typeface="Arial" panose="020B0604020202020204" pitchFamily="34" charset="0"/>
              </a:rPr>
              <a:t> Do </a:t>
            </a:r>
            <a:r>
              <a:rPr lang="en-US" sz="4000" b="0" i="0" dirty="0" err="1">
                <a:solidFill>
                  <a:schemeClr val="bg1"/>
                </a:solidFill>
                <a:effectLst/>
                <a:latin typeface="Arial" panose="020B0604020202020204" pitchFamily="34" charset="0"/>
              </a:rPr>
              <a:t>Thái</a:t>
            </a:r>
            <a:r>
              <a:rPr lang="en-US" sz="4000" b="0" i="0" dirty="0">
                <a:solidFill>
                  <a:schemeClr val="bg1"/>
                </a:solidFill>
                <a:effectLst/>
                <a:latin typeface="Arial" panose="020B0604020202020204" pitchFamily="34" charset="0"/>
              </a:rPr>
              <a:t>.</a:t>
            </a:r>
            <a:endParaRPr lang="en-US" sz="4000" dirty="0">
              <a:solidFill>
                <a:schemeClr val="bg1"/>
              </a:solidFill>
            </a:endParaRPr>
          </a:p>
        </p:txBody>
      </p:sp>
    </p:spTree>
    <p:extLst>
      <p:ext uri="{BB962C8B-B14F-4D97-AF65-F5344CB8AC3E}">
        <p14:creationId xmlns:p14="http://schemas.microsoft.com/office/powerpoint/2010/main" val="4275948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66750"/>
            <a:ext cx="8534400" cy="3962400"/>
          </a:xfrm>
        </p:spPr>
        <p:txBody>
          <a:bodyPr>
            <a:noAutofit/>
          </a:bodyPr>
          <a:lstStyle/>
          <a:p>
            <a:pPr algn="just"/>
            <a:r>
              <a:rPr lang="en-US" sz="5400" b="1" u="sng" dirty="0">
                <a:solidFill>
                  <a:srgbClr val="FFFF00"/>
                </a:solidFill>
                <a:effectLst/>
                <a:latin typeface="+mj-lt"/>
                <a:cs typeface="Times New Roman" pitchFamily="18" charset="0"/>
              </a:rPr>
              <a:t>Alleluia-alleluia</a:t>
            </a:r>
            <a:r>
              <a:rPr lang="en-US" b="1" u="sng" dirty="0">
                <a:solidFill>
                  <a:srgbClr val="FFFF00"/>
                </a:solidFill>
                <a:effectLst/>
                <a:latin typeface="Arial" panose="020B0604020202020204" pitchFamily="34" charset="0"/>
                <a:cs typeface="Arial" panose="020B0604020202020204" pitchFamily="34" charset="0"/>
              </a:rPr>
              <a:t>:</a:t>
            </a:r>
            <a:r>
              <a:rPr lang="vi-VN" b="0" i="0" dirty="0">
                <a:solidFill>
                  <a:srgbClr val="333333"/>
                </a:solidFill>
                <a:effectLst/>
                <a:latin typeface="arial" panose="020B0604020202020204" pitchFamily="34" charset="0"/>
              </a:rPr>
              <a:t> </a:t>
            </a:r>
            <a:r>
              <a:rPr lang="vi-VN" b="1" i="0" dirty="0">
                <a:solidFill>
                  <a:schemeClr val="bg1"/>
                </a:solidFill>
                <a:effectLst/>
                <a:latin typeface="Arial" panose="020B0604020202020204" pitchFamily="34" charset="0"/>
              </a:rPr>
              <a:t>– Nếu ai yêu mến Thầy, thì sẽ giữ lời Thầy, và Cha Thầy yêu mến người ấy, và Chúng Ta sẽ đến và ở trong người ấy. –</a:t>
            </a:r>
            <a:r>
              <a:rPr lang="en-US" b="1" i="0" dirty="0">
                <a:solidFill>
                  <a:schemeClr val="bg1"/>
                </a:solidFill>
                <a:effectLst/>
                <a:latin typeface="arial" panose="020B0604020202020204" pitchFamily="34" charset="0"/>
              </a:rPr>
              <a:t> </a:t>
            </a:r>
            <a:r>
              <a:rPr lang="en-US" b="1" i="0" dirty="0">
                <a:solidFill>
                  <a:schemeClr val="bg1"/>
                </a:solidFill>
                <a:effectLst/>
                <a:latin typeface="Arial" panose="020B0604020202020204" pitchFamily="34" charset="0"/>
              </a:rPr>
              <a:t> </a:t>
            </a:r>
            <a:r>
              <a:rPr lang="en-US" b="1" u="sng" dirty="0">
                <a:solidFill>
                  <a:srgbClr val="FFFF00"/>
                </a:solidFill>
                <a:effectLst/>
                <a:latin typeface="Arial" panose="020B0604020202020204" pitchFamily="34" charset="0"/>
                <a:cs typeface="Arial" panose="020B0604020202020204" pitchFamily="34" charset="0"/>
              </a:rPr>
              <a:t>Alleluia.</a:t>
            </a:r>
          </a:p>
        </p:txBody>
      </p:sp>
      <p:sp>
        <p:nvSpPr>
          <p:cNvPr id="3" name="TextBox 2">
            <a:extLst>
              <a:ext uri="{FF2B5EF4-FFF2-40B4-BE49-F238E27FC236}">
                <a16:creationId xmlns:a16="http://schemas.microsoft.com/office/drawing/2014/main" id="{905E3580-F9C8-47BF-A7D4-10DC39062D72}"/>
              </a:ext>
            </a:extLst>
          </p:cNvPr>
          <p:cNvSpPr txBox="1"/>
          <p:nvPr/>
        </p:nvSpPr>
        <p:spPr>
          <a:xfrm>
            <a:off x="1600200" y="133350"/>
            <a:ext cx="4876800" cy="769441"/>
          </a:xfrm>
          <a:prstGeom prst="rect">
            <a:avLst/>
          </a:prstGeom>
          <a:noFill/>
        </p:spPr>
        <p:txBody>
          <a:bodyPr wrap="square" rtlCol="0">
            <a:spAutoFit/>
          </a:bodyPr>
          <a:lstStyle/>
          <a:p>
            <a:r>
              <a:rPr lang="en-US" sz="4400" b="0" i="0" dirty="0">
                <a:solidFill>
                  <a:srgbClr val="FF0000"/>
                </a:solidFill>
                <a:effectLst/>
                <a:latin typeface="Arial" panose="020B0604020202020204" pitchFamily="34" charset="0"/>
              </a:rPr>
              <a:t>Alleluia: </a:t>
            </a:r>
            <a:r>
              <a:rPr lang="en-US" sz="4400" b="0" i="0" dirty="0">
                <a:solidFill>
                  <a:schemeClr val="bg1"/>
                </a:solidFill>
                <a:effectLst/>
                <a:latin typeface="Arial" panose="020B0604020202020204" pitchFamily="34" charset="0"/>
              </a:rPr>
              <a:t>Ga 14, 23</a:t>
            </a:r>
            <a:endParaRPr lang="en-US" sz="4400" dirty="0">
              <a:solidFill>
                <a:schemeClr val="bg1"/>
              </a:solidFill>
            </a:endParaRPr>
          </a:p>
        </p:txBody>
      </p:sp>
    </p:spTree>
    <p:extLst>
      <p:ext uri="{BB962C8B-B14F-4D97-AF65-F5344CB8AC3E}">
        <p14:creationId xmlns:p14="http://schemas.microsoft.com/office/powerpoint/2010/main" val="2715428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8A5CCE8-8441-4F72-859F-952554D07C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33350"/>
            <a:ext cx="1143000" cy="1143000"/>
          </a:xfrm>
          <a:prstGeom prst="rect">
            <a:avLst/>
          </a:prstGeom>
        </p:spPr>
      </p:pic>
      <p:pic>
        <p:nvPicPr>
          <p:cNvPr id="4" name="Picture 3">
            <a:extLst>
              <a:ext uri="{FF2B5EF4-FFF2-40B4-BE49-F238E27FC236}">
                <a16:creationId xmlns:a16="http://schemas.microsoft.com/office/drawing/2014/main" id="{EEEBF994-1B13-46AB-862C-B42C3DA95B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 y="-3147"/>
            <a:ext cx="9144000" cy="5143500"/>
          </a:xfrm>
          <a:prstGeom prst="rect">
            <a:avLst/>
          </a:prstGeom>
        </p:spPr>
      </p:pic>
      <p:sp>
        <p:nvSpPr>
          <p:cNvPr id="7" name="TextBox 6">
            <a:extLst>
              <a:ext uri="{FF2B5EF4-FFF2-40B4-BE49-F238E27FC236}">
                <a16:creationId xmlns:a16="http://schemas.microsoft.com/office/drawing/2014/main" id="{78EBC5B0-FAFB-4542-B45A-835E389178E3}"/>
              </a:ext>
            </a:extLst>
          </p:cNvPr>
          <p:cNvSpPr txBox="1"/>
          <p:nvPr/>
        </p:nvSpPr>
        <p:spPr>
          <a:xfrm>
            <a:off x="4564049" y="175832"/>
            <a:ext cx="4307288" cy="523220"/>
          </a:xfrm>
          <a:prstGeom prst="rect">
            <a:avLst/>
          </a:prstGeom>
          <a:noFill/>
        </p:spPr>
        <p:txBody>
          <a:bodyPr wrap="square">
            <a:spAutoFit/>
          </a:bodyPr>
          <a:lstStyle/>
          <a:p>
            <a:r>
              <a:rPr lang="en-US" sz="2800" b="1" i="0" dirty="0" err="1">
                <a:solidFill>
                  <a:srgbClr val="FFFF00"/>
                </a:solidFill>
                <a:effectLst/>
                <a:latin typeface="Arial" panose="020B0604020202020204" pitchFamily="34" charset="0"/>
              </a:rPr>
              <a:t>Phúc</a:t>
            </a:r>
            <a:r>
              <a:rPr lang="en-US" sz="2800" b="1" i="0" dirty="0">
                <a:solidFill>
                  <a:srgbClr val="FFFF00"/>
                </a:solidFill>
                <a:effectLst/>
                <a:latin typeface="Arial" panose="020B0604020202020204" pitchFamily="34" charset="0"/>
              </a:rPr>
              <a:t> </a:t>
            </a:r>
            <a:r>
              <a:rPr lang="en-US" sz="2800" b="1" i="0" dirty="0" err="1">
                <a:solidFill>
                  <a:srgbClr val="FFFF00"/>
                </a:solidFill>
                <a:effectLst/>
                <a:latin typeface="Arial" panose="020B0604020202020204" pitchFamily="34" charset="0"/>
              </a:rPr>
              <a:t>Âm</a:t>
            </a:r>
            <a:r>
              <a:rPr lang="en-US" sz="2800" b="1" i="0" dirty="0">
                <a:solidFill>
                  <a:srgbClr val="FFFF00"/>
                </a:solidFill>
                <a:effectLst/>
                <a:latin typeface="Arial" panose="020B0604020202020204" pitchFamily="34" charset="0"/>
              </a:rPr>
              <a:t>: Lc 13, 22-30</a:t>
            </a:r>
            <a:endParaRPr lang="en-US" sz="2800" b="1" dirty="0">
              <a:solidFill>
                <a:srgbClr val="FFFF00"/>
              </a:solidFill>
            </a:endParaRPr>
          </a:p>
        </p:txBody>
      </p:sp>
    </p:spTree>
    <p:extLst>
      <p:ext uri="{BB962C8B-B14F-4D97-AF65-F5344CB8AC3E}">
        <p14:creationId xmlns:p14="http://schemas.microsoft.com/office/powerpoint/2010/main" val="33544595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2183E6E-1422-D2E3-0249-E66D59F5F4D5}"/>
            </a:ext>
          </a:extLst>
        </p:cNvPr>
        <p:cNvGrpSpPr/>
        <p:nvPr/>
      </p:nvGrpSpPr>
      <p:grpSpPr>
        <a:xfrm>
          <a:off x="0" y="0"/>
          <a:ext cx="0" cy="0"/>
          <a:chOff x="0" y="0"/>
          <a:chExt cx="0" cy="0"/>
        </a:xfrm>
      </p:grpSpPr>
      <p:pic>
        <p:nvPicPr>
          <p:cNvPr id="3" name="Picture 2" descr="A person praying with his hands together&#10;&#10;Description automatically generated">
            <a:extLst>
              <a:ext uri="{FF2B5EF4-FFF2-40B4-BE49-F238E27FC236}">
                <a16:creationId xmlns:a16="http://schemas.microsoft.com/office/drawing/2014/main" id="{85AF943B-B4DA-B9FB-E191-596278583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314807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938</TotalTime>
  <Words>257</Words>
  <Application>Microsoft Office PowerPoint</Application>
  <PresentationFormat>On-screen Show (16:9)</PresentationFormat>
  <Paragraphs>29</Paragraphs>
  <Slides>15</Slides>
  <Notes>4</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15</vt:i4>
      </vt:variant>
    </vt:vector>
  </HeadingPairs>
  <TitlesOfParts>
    <vt:vector size="27" baseType="lpstr">
      <vt:lpstr>arial</vt:lpstr>
      <vt:lpstr>arial</vt:lpstr>
      <vt:lpstr>Calibri</vt:lpstr>
      <vt:lpstr>UTM American Sans</vt:lpstr>
      <vt:lpstr>Office Theme</vt:lpstr>
      <vt:lpstr>3_Office Theme</vt:lpstr>
      <vt:lpstr>5_Office Theme</vt:lpstr>
      <vt:lpstr>6_Office Theme</vt:lpstr>
      <vt:lpstr>9_Office Theme</vt:lpstr>
      <vt:lpstr>38_Default Design</vt:lpstr>
      <vt:lpstr>10_Office Theme</vt:lpstr>
      <vt:lpstr>7_Office Theme</vt:lpstr>
      <vt:lpstr>PowerPoint Presentation</vt:lpstr>
      <vt:lpstr>Lạy Chúa, xin ghé tai nghe, xin nhậm lời tôi. Lạy Chúa tôi, xin cứu vớt người bầy tôi đang cậy trông vào Chúa. Lạy Chúa, xin thương tôi, vì tôi ân cần kêu van Chúa suốt ngày.</vt:lpstr>
      <vt:lpstr> </vt:lpstr>
      <vt:lpstr>PowerPoint Presentation</vt:lpstr>
      <vt:lpstr>  </vt:lpstr>
      <vt:lpstr>PowerPoint Presentation</vt:lpstr>
      <vt:lpstr>Alleluia-alleluia: – Nếu ai yêu mến Thầy, thì sẽ giữ lời Thầy, và Cha Thầy yêu mến người ấy, và Chúng Ta sẽ đến và ở trong người ấy. –  Alleluia.</vt:lpstr>
      <vt:lpstr>PowerPoint Presentation</vt:lpstr>
      <vt:lpstr>PowerPoint Presentation</vt:lpstr>
      <vt:lpstr>KINH TIN KÍNH</vt:lpstr>
      <vt:lpstr>PowerPoint Presentation</vt:lpstr>
      <vt:lpstr>PowerPoint Presentation</vt:lpstr>
      <vt:lpstr> Lạy Chúa, do kết quả việc Chúa làm, địa cầu được no phỉ, để từ trong đất, con người tạo ra cơm bánh, và rượu làm hoan hỷ lòng người.</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156</cp:revision>
  <dcterms:created xsi:type="dcterms:W3CDTF">2021-12-05T01:20:54Z</dcterms:created>
  <dcterms:modified xsi:type="dcterms:W3CDTF">2025-08-11T07:31:50Z</dcterms:modified>
</cp:coreProperties>
</file>