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36" r:id="rId7"/>
    <p:sldId id="278" r:id="rId8"/>
    <p:sldId id="282" r:id="rId9"/>
    <p:sldId id="283" r:id="rId10"/>
    <p:sldId id="337"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18095-5C8E-47C9-93EE-617590E5C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0146"/>
          </a:xfrm>
          <a:prstGeom prst="rect">
            <a:avLst/>
          </a:prstGeom>
        </p:spPr>
      </p:pic>
      <p:pic>
        <p:nvPicPr>
          <p:cNvPr id="8" name="Picture 7">
            <a:extLst>
              <a:ext uri="{FF2B5EF4-FFF2-40B4-BE49-F238E27FC236}">
                <a16:creationId xmlns:a16="http://schemas.microsoft.com/office/drawing/2014/main" id="{2A861EE2-A6E5-4937-96D4-9A34EDFBD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5" y="177890"/>
            <a:ext cx="1051964" cy="1051964"/>
          </a:xfrm>
          <a:prstGeom prst="rect">
            <a:avLst/>
          </a:prstGeom>
        </p:spPr>
      </p:pic>
      <p:sp>
        <p:nvSpPr>
          <p:cNvPr id="10" name="TextBox 9">
            <a:extLst>
              <a:ext uri="{FF2B5EF4-FFF2-40B4-BE49-F238E27FC236}">
                <a16:creationId xmlns:a16="http://schemas.microsoft.com/office/drawing/2014/main" id="{9AB8A1C9-41C5-4477-83A6-F296AD4B5150}"/>
              </a:ext>
            </a:extLst>
          </p:cNvPr>
          <p:cNvSpPr txBox="1"/>
          <p:nvPr/>
        </p:nvSpPr>
        <p:spPr>
          <a:xfrm>
            <a:off x="1707419" y="316371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18095-5C8E-47C9-93EE-617590E5C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0146"/>
          </a:xfrm>
          <a:prstGeom prst="rect">
            <a:avLst/>
          </a:prstGeom>
        </p:spPr>
      </p:pic>
      <p:pic>
        <p:nvPicPr>
          <p:cNvPr id="8" name="Picture 7">
            <a:extLst>
              <a:ext uri="{FF2B5EF4-FFF2-40B4-BE49-F238E27FC236}">
                <a16:creationId xmlns:a16="http://schemas.microsoft.com/office/drawing/2014/main" id="{2A861EE2-A6E5-4937-96D4-9A34EDFBD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5" y="177890"/>
            <a:ext cx="1051964" cy="1051964"/>
          </a:xfrm>
          <a:prstGeom prst="rect">
            <a:avLst/>
          </a:prstGeom>
        </p:spPr>
      </p:pic>
      <p:sp>
        <p:nvSpPr>
          <p:cNvPr id="10" name="TextBox 9">
            <a:extLst>
              <a:ext uri="{FF2B5EF4-FFF2-40B4-BE49-F238E27FC236}">
                <a16:creationId xmlns:a16="http://schemas.microsoft.com/office/drawing/2014/main" id="{9AB8A1C9-41C5-4477-83A6-F296AD4B5150}"/>
              </a:ext>
            </a:extLst>
          </p:cNvPr>
          <p:cNvSpPr txBox="1"/>
          <p:nvPr/>
        </p:nvSpPr>
        <p:spPr>
          <a:xfrm>
            <a:off x="1707419" y="3163715"/>
            <a:ext cx="6684021"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a:t>
            </a:r>
            <a:r>
              <a:rPr lang="en-US" sz="2800" b="1" dirty="0">
                <a:solidFill>
                  <a:srgbClr val="FFFF00"/>
                </a:solidFill>
                <a:latin typeface="Arial" panose="020B0604020202020204" pitchFamily="34" charset="0"/>
              </a:rPr>
              <a:t>SÁU</a:t>
            </a:r>
            <a:r>
              <a:rPr lang="en-US" sz="2800" b="1" i="0" dirty="0">
                <a:solidFill>
                  <a:srgbClr val="FFFF00"/>
                </a:solidFill>
                <a:effectLst/>
                <a:latin typeface="Arial" panose="020B0604020202020204" pitchFamily="34" charset="0"/>
              </a:rPr>
              <a:t> TUẦN </a:t>
            </a:r>
            <a:r>
              <a:rPr lang="en-US" sz="2800" b="1" dirty="0">
                <a:solidFill>
                  <a:srgbClr val="FFFF00"/>
                </a:solidFill>
                <a:latin typeface="Arial" panose="020B0604020202020204" pitchFamily="34" charset="0"/>
              </a:rPr>
              <a:t>XXI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spTree>
    <p:extLst>
      <p:ext uri="{BB962C8B-B14F-4D97-AF65-F5344CB8AC3E}">
        <p14:creationId xmlns:p14="http://schemas.microsoft.com/office/powerpoint/2010/main" val="700270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59034"/>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0" dirty="0">
                <a:solidFill>
                  <a:schemeClr val="bg1"/>
                </a:solidFill>
                <a:effectLst/>
                <a:latin typeface="Arial" panose="020B0604020202020204" pitchFamily="34" charset="0"/>
              </a:rPr>
              <a:t>Lạy Chúa, xin ghé tai nghe, xin nhậm lời tôi. Lạy Chúa tôi, xin cứu vớt người bầy tôi đáng cậy trông vào Chúa. Lạy Chúa, xin thương tôi, vì tôi ân cần kêu van Chúa suốt ngày.</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862322"/>
          </a:xfrm>
          <a:prstGeom prst="rect">
            <a:avLst/>
          </a:prstGeom>
          <a:noFill/>
          <a:ln>
            <a:noFill/>
            <a:prstDash val="solid"/>
          </a:ln>
        </p:spPr>
        <p:txBody>
          <a:bodyPr vert="horz" wrap="square" lIns="91440" tIns="45720" rIns="91440" bIns="45720" anchor="t" anchorCtr="0" compatLnSpc="1">
            <a:spAutoFit/>
          </a:bodyPr>
          <a:lstStyle/>
          <a:p>
            <a:pPr algn="just"/>
            <a:r>
              <a:rPr lang="vi-VN" sz="3600" b="1" i="1" dirty="0">
                <a:solidFill>
                  <a:schemeClr val="bg1"/>
                </a:solidFill>
                <a:effectLst/>
                <a:latin typeface="Arial" panose="020B0604020202020204" pitchFamily="34" charset="0"/>
              </a:rPr>
              <a:t>“Chúng tôi rao giảng Chúa Kitô chịu đóng đinh trên thập giá, một cớ vấp phạm đối với người đời, nhưng là sự khôn ngoan đối với những người Thiên Chúa kêu gọi”.</a:t>
            </a:r>
            <a:endParaRPr lang="en-US" sz="36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1 Cr 1, 17-25</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8" y="3595355"/>
            <a:ext cx="8892482" cy="1200329"/>
          </a:xfrm>
          <a:prstGeom prst="rect">
            <a:avLst/>
          </a:prstGeom>
          <a:noFill/>
        </p:spPr>
        <p:txBody>
          <a:bodyPr wrap="square">
            <a:spAutoFit/>
          </a:bodyPr>
          <a:lstStyle/>
          <a:p>
            <a:r>
              <a:rPr lang="vi-VN" sz="3600" b="0" i="0" dirty="0">
                <a:solidFill>
                  <a:schemeClr val="bg1"/>
                </a:solidFill>
                <a:effectLst/>
                <a:latin typeface="Arial" panose="020B0604020202020204" pitchFamily="34" charset="0"/>
              </a:rPr>
              <a:t>Khởi đầu thư thứ nhất của Thánh Phaolô Tông đồ gửi tín hữu Côrintô.</a:t>
            </a:r>
            <a:endParaRPr lang="en-US" sz="36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0635" y="4195519"/>
            <a:ext cx="1978169" cy="106680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Ðịa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cầu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đầy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ân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sủng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 5b).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6645" y="1069216"/>
            <a:ext cx="9016180" cy="646331"/>
          </a:xfrm>
          <a:prstGeom prst="rect">
            <a:avLst/>
          </a:prstGeom>
          <a:noFill/>
        </p:spPr>
        <p:txBody>
          <a:bodyPr wrap="square">
            <a:spAutoFit/>
          </a:bodyPr>
          <a:lstStyle/>
          <a:p>
            <a:pPr algn="ctr"/>
            <a:r>
              <a:rPr lang="de-DE" sz="3600" b="0" i="0" dirty="0">
                <a:solidFill>
                  <a:srgbClr val="333333"/>
                </a:solidFill>
                <a:effectLst/>
                <a:latin typeface="Arial" panose="020B0604020202020204" pitchFamily="34" charset="0"/>
              </a:rPr>
              <a:t> </a:t>
            </a:r>
            <a:r>
              <a:rPr lang="de-DE" sz="3600" b="0" i="0" dirty="0">
                <a:solidFill>
                  <a:schemeClr val="bg1"/>
                </a:solidFill>
                <a:effectLst/>
                <a:latin typeface="Arial" panose="020B0604020202020204" pitchFamily="34" charset="0"/>
              </a:rPr>
              <a:t>Tv 32, 1-2. 4-5. 10ab và 11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44270" y="0"/>
            <a:ext cx="799493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1 Tx 2, 13</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199603" y="769441"/>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Anh em hãy đón nhận lời Chúa, không phải như lời của loài người, mà là như lời của Thiên Chúa, và đích thực là thế.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018095-5C8E-47C9-93EE-617590E5CE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0146"/>
          </a:xfrm>
          <a:prstGeom prst="rect">
            <a:avLst/>
          </a:prstGeom>
        </p:spPr>
      </p:pic>
      <p:pic>
        <p:nvPicPr>
          <p:cNvPr id="8" name="Picture 7">
            <a:extLst>
              <a:ext uri="{FF2B5EF4-FFF2-40B4-BE49-F238E27FC236}">
                <a16:creationId xmlns:a16="http://schemas.microsoft.com/office/drawing/2014/main" id="{2A861EE2-A6E5-4937-96D4-9A34EDFBD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5" y="177890"/>
            <a:ext cx="1051964" cy="1051964"/>
          </a:xfrm>
          <a:prstGeom prst="rect">
            <a:avLst/>
          </a:prstGeom>
        </p:spPr>
      </p:pic>
      <p:sp>
        <p:nvSpPr>
          <p:cNvPr id="10" name="TextBox 9">
            <a:extLst>
              <a:ext uri="{FF2B5EF4-FFF2-40B4-BE49-F238E27FC236}">
                <a16:creationId xmlns:a16="http://schemas.microsoft.com/office/drawing/2014/main" id="{9AB8A1C9-41C5-4477-83A6-F296AD4B5150}"/>
              </a:ext>
            </a:extLst>
          </p:cNvPr>
          <p:cNvSpPr txBox="1"/>
          <p:nvPr/>
        </p:nvSpPr>
        <p:spPr>
          <a:xfrm>
            <a:off x="1909719" y="2969507"/>
            <a:ext cx="6684021"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25, 1-13</a:t>
            </a:r>
            <a:endParaRPr lang="en-US" sz="3600" b="1" dirty="0">
              <a:solidFill>
                <a:srgbClr val="FFFF00"/>
              </a:solidFill>
            </a:endParaRPr>
          </a:p>
        </p:txBody>
      </p:sp>
    </p:spTree>
    <p:extLst>
      <p:ext uri="{BB962C8B-B14F-4D97-AF65-F5344CB8AC3E}">
        <p14:creationId xmlns:p14="http://schemas.microsoft.com/office/powerpoint/2010/main" val="4148371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94149"/>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62990" y="970377"/>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do kết quả việc Chúa làm, địa cầu được no phỉ, để từ trong đất, con người tạo ra cơm bánh, và rượu làm hoan hỷ lòng người.</a:t>
            </a:r>
            <a:endParaRPr lang="vi-VN" sz="4400" b="1" i="0" u="sng"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978</TotalTime>
  <Words>242</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84</cp:revision>
  <dcterms:created xsi:type="dcterms:W3CDTF">2018-11-13T15:52:26Z</dcterms:created>
  <dcterms:modified xsi:type="dcterms:W3CDTF">2026-08-08T22:47:23Z</dcterms:modified>
</cp:coreProperties>
</file>