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38" r:id="rId7"/>
    <p:sldId id="278" r:id="rId8"/>
    <p:sldId id="282" r:id="rId9"/>
    <p:sldId id="283" r:id="rId10"/>
    <p:sldId id="339"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0E0DDF-9EB7-4DEA-87A1-9C9AD797DB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960"/>
            <a:ext cx="9144000" cy="5123579"/>
          </a:xfrm>
          <a:prstGeom prst="rect">
            <a:avLst/>
          </a:prstGeom>
        </p:spPr>
      </p:pic>
      <p:sp>
        <p:nvSpPr>
          <p:cNvPr id="7" name="TextBox 6">
            <a:extLst>
              <a:ext uri="{FF2B5EF4-FFF2-40B4-BE49-F238E27FC236}">
                <a16:creationId xmlns:a16="http://schemas.microsoft.com/office/drawing/2014/main" id="{3A9E9101-AFA0-40A0-BA84-2FC17D96B449}"/>
              </a:ext>
            </a:extLst>
          </p:cNvPr>
          <p:cNvSpPr txBox="1"/>
          <p:nvPr/>
        </p:nvSpPr>
        <p:spPr>
          <a:xfrm>
            <a:off x="1707419" y="3163715"/>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BẢY</a:t>
            </a:r>
            <a:r>
              <a:rPr lang="en-US" sz="2800" b="1" i="0" dirty="0">
                <a:solidFill>
                  <a:srgbClr val="FFFF00"/>
                </a:solidFill>
                <a:effectLst/>
                <a:latin typeface="Arial" panose="020B0604020202020204" pitchFamily="34" charset="0"/>
              </a:rPr>
              <a:t> TUẦN </a:t>
            </a:r>
            <a:r>
              <a:rPr lang="en-US" sz="2800" b="1" dirty="0">
                <a:solidFill>
                  <a:srgbClr val="FFFF00"/>
                </a:solidFill>
                <a:latin typeface="Arial" panose="020B0604020202020204" pitchFamily="34" charset="0"/>
              </a:rPr>
              <a:t>XXI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9" name="Picture 8">
            <a:extLst>
              <a:ext uri="{FF2B5EF4-FFF2-40B4-BE49-F238E27FC236}">
                <a16:creationId xmlns:a16="http://schemas.microsoft.com/office/drawing/2014/main" id="{D5BDD24E-DE9E-46FB-8945-7E314E3D67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455" y="177890"/>
            <a:ext cx="1051964" cy="1051964"/>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0E0DDF-9EB7-4DEA-87A1-9C9AD797DB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960"/>
            <a:ext cx="9144000" cy="5123579"/>
          </a:xfrm>
          <a:prstGeom prst="rect">
            <a:avLst/>
          </a:prstGeom>
        </p:spPr>
      </p:pic>
      <p:sp>
        <p:nvSpPr>
          <p:cNvPr id="7" name="TextBox 6">
            <a:extLst>
              <a:ext uri="{FF2B5EF4-FFF2-40B4-BE49-F238E27FC236}">
                <a16:creationId xmlns:a16="http://schemas.microsoft.com/office/drawing/2014/main" id="{3A9E9101-AFA0-40A0-BA84-2FC17D96B449}"/>
              </a:ext>
            </a:extLst>
          </p:cNvPr>
          <p:cNvSpPr txBox="1"/>
          <p:nvPr/>
        </p:nvSpPr>
        <p:spPr>
          <a:xfrm>
            <a:off x="1707419" y="3163715"/>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BẢY</a:t>
            </a:r>
            <a:r>
              <a:rPr lang="en-US" sz="2800" b="1" i="0" dirty="0">
                <a:solidFill>
                  <a:srgbClr val="FFFF00"/>
                </a:solidFill>
                <a:effectLst/>
                <a:latin typeface="Arial" panose="020B0604020202020204" pitchFamily="34" charset="0"/>
              </a:rPr>
              <a:t> TUẦN </a:t>
            </a:r>
            <a:r>
              <a:rPr lang="en-US" sz="2800" b="1" dirty="0">
                <a:solidFill>
                  <a:srgbClr val="FFFF00"/>
                </a:solidFill>
                <a:latin typeface="Arial" panose="020B0604020202020204" pitchFamily="34" charset="0"/>
              </a:rPr>
              <a:t>XXI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9" name="Picture 8">
            <a:extLst>
              <a:ext uri="{FF2B5EF4-FFF2-40B4-BE49-F238E27FC236}">
                <a16:creationId xmlns:a16="http://schemas.microsoft.com/office/drawing/2014/main" id="{D5BDD24E-DE9E-46FB-8945-7E314E3D67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455" y="177890"/>
            <a:ext cx="1051964" cy="1051964"/>
          </a:xfrm>
          <a:prstGeom prst="rect">
            <a:avLst/>
          </a:prstGeom>
        </p:spPr>
      </p:pic>
    </p:spTree>
    <p:extLst>
      <p:ext uri="{BB962C8B-B14F-4D97-AF65-F5344CB8AC3E}">
        <p14:creationId xmlns:p14="http://schemas.microsoft.com/office/powerpoint/2010/main" val="3366760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653838"/>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Lạy Chúa, tôi nói về lời nghiêm huấn của Chúa trước mặt các vua, và tôi sẽ không phải thẹn thùng. Các chỉ thị Chúa làm cho tôi hoan lạc, đó là những điều tôi vẫn yêu mến.</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07460" y="-7196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2800767"/>
          </a:xfrm>
          <a:prstGeom prst="rect">
            <a:avLst/>
          </a:prstGeom>
          <a:noFill/>
          <a:ln>
            <a:noFill/>
            <a:prstDash val="solid"/>
          </a:ln>
        </p:spPr>
        <p:txBody>
          <a:bodyPr vert="horz" wrap="square" lIns="91440" tIns="45720" rIns="91440" bIns="45720" anchor="t" anchorCtr="0" compatLnSpc="1">
            <a:spAutoFit/>
          </a:bodyPr>
          <a:lstStyle/>
          <a:p>
            <a:pPr algn="just"/>
            <a:r>
              <a:rPr lang="vi-VN" sz="4400" b="1" i="0" dirty="0">
                <a:solidFill>
                  <a:schemeClr val="bg1"/>
                </a:solidFill>
                <a:effectLst/>
                <a:latin typeface="Arial" panose="020B0604020202020204" pitchFamily="34" charset="0"/>
              </a:rPr>
              <a:t>“</a:t>
            </a:r>
            <a:r>
              <a:rPr lang="vi-VN" sz="4400" b="1" i="1" dirty="0">
                <a:solidFill>
                  <a:schemeClr val="bg1"/>
                </a:solidFill>
                <a:effectLst/>
                <a:latin typeface="Arial" panose="020B0604020202020204" pitchFamily="34" charset="0"/>
              </a:rPr>
              <a:t>Ngươi hãy nói cho họ biết tất cả những điều Ta truyền dạy cho ngươi: Ðừng run sợ trước mặt họ”.</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Arial" panose="020B0604020202020204" pitchFamily="34" charset="0"/>
              </a:rPr>
              <a:t>Gr 1, 17-19</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86453" y="3528594"/>
            <a:ext cx="8892482" cy="646331"/>
          </a:xfrm>
          <a:prstGeom prst="rect">
            <a:avLst/>
          </a:prstGeom>
          <a:noFill/>
        </p:spPr>
        <p:txBody>
          <a:bodyPr wrap="square">
            <a:spAutoFit/>
          </a:bodyPr>
          <a:lstStyle/>
          <a:p>
            <a:r>
              <a:rPr lang="en-US" sz="3600" b="0" i="0" dirty="0" err="1">
                <a:solidFill>
                  <a:schemeClr val="bg1"/>
                </a:solidFill>
                <a:effectLst/>
                <a:latin typeface="Arial" panose="020B0604020202020204" pitchFamily="34" charset="0"/>
              </a:rPr>
              <a:t>Trích</a:t>
            </a:r>
            <a:r>
              <a:rPr lang="en-US" sz="3600" b="0" i="0" dirty="0">
                <a:solidFill>
                  <a:schemeClr val="bg1"/>
                </a:solidFill>
                <a:effectLst/>
                <a:latin typeface="Arial" panose="020B0604020202020204" pitchFamily="34" charset="0"/>
              </a:rPr>
              <a:t> </a:t>
            </a:r>
            <a:r>
              <a:rPr lang="en-US" sz="3600" b="0" i="0" dirty="0" err="1">
                <a:solidFill>
                  <a:schemeClr val="bg1"/>
                </a:solidFill>
                <a:effectLst/>
                <a:latin typeface="Arial" panose="020B0604020202020204" pitchFamily="34" charset="0"/>
              </a:rPr>
              <a:t>sách</a:t>
            </a:r>
            <a:r>
              <a:rPr lang="en-US" sz="3600" b="0" i="0" dirty="0">
                <a:solidFill>
                  <a:schemeClr val="bg1"/>
                </a:solidFill>
                <a:effectLst/>
                <a:latin typeface="Arial" panose="020B0604020202020204" pitchFamily="34" charset="0"/>
              </a:rPr>
              <a:t> </a:t>
            </a:r>
            <a:r>
              <a:rPr lang="en-US" sz="3600" b="0" i="0" dirty="0" err="1">
                <a:solidFill>
                  <a:schemeClr val="bg1"/>
                </a:solidFill>
                <a:effectLst/>
                <a:latin typeface="Arial" panose="020B0604020202020204" pitchFamily="34" charset="0"/>
              </a:rPr>
              <a:t>Tiên</a:t>
            </a:r>
            <a:r>
              <a:rPr lang="en-US" sz="3600" b="0" i="0" dirty="0">
                <a:solidFill>
                  <a:schemeClr val="bg1"/>
                </a:solidFill>
                <a:effectLst/>
                <a:latin typeface="Arial" panose="020B0604020202020204" pitchFamily="34" charset="0"/>
              </a:rPr>
              <a:t> tri </a:t>
            </a:r>
            <a:r>
              <a:rPr lang="en-US" sz="3600" b="0" i="0" dirty="0" err="1">
                <a:solidFill>
                  <a:schemeClr val="bg1"/>
                </a:solidFill>
                <a:effectLst/>
                <a:latin typeface="Arial" panose="020B0604020202020204" pitchFamily="34" charset="0"/>
              </a:rPr>
              <a:t>Giêrêmia</a:t>
            </a:r>
            <a:r>
              <a:rPr lang="en-US" sz="3600" b="0" i="0" dirty="0">
                <a:solidFill>
                  <a:schemeClr val="bg1"/>
                </a:solidFill>
                <a:effectLst/>
                <a:latin typeface="Arial" panose="020B0604020202020204" pitchFamily="34" charset="0"/>
              </a:rPr>
              <a:t>.</a:t>
            </a:r>
            <a:endParaRPr lang="en-US" sz="36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23965" y="3528594"/>
            <a:ext cx="3214840" cy="1733733"/>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Miệng</a:t>
            </a:r>
            <a:r>
              <a:rPr lang="en-US" sz="4400" b="1" i="0" dirty="0">
                <a:solidFill>
                  <a:schemeClr val="bg1"/>
                </a:solidFill>
                <a:effectLst/>
                <a:latin typeface="Arial" panose="020B0604020202020204" pitchFamily="34" charset="0"/>
              </a:rPr>
              <a:t> con </a:t>
            </a:r>
            <a:r>
              <a:rPr lang="en-US" sz="4400" b="1" i="0" dirty="0" err="1">
                <a:solidFill>
                  <a:schemeClr val="bg1"/>
                </a:solidFill>
                <a:effectLst/>
                <a:latin typeface="Arial" panose="020B0604020202020204" pitchFamily="34" charset="0"/>
              </a:rPr>
              <a:t>sẽ</a:t>
            </a:r>
            <a:r>
              <a:rPr lang="en-US" sz="4400" b="1" i="0" dirty="0">
                <a:solidFill>
                  <a:schemeClr val="bg1"/>
                </a:solidFill>
                <a:effectLst/>
                <a:latin typeface="Arial" panose="020B0604020202020204" pitchFamily="34" charset="0"/>
              </a:rPr>
              <a:t> loan </a:t>
            </a:r>
            <a:r>
              <a:rPr lang="en-US" sz="4400" b="1" i="0" dirty="0" err="1">
                <a:solidFill>
                  <a:schemeClr val="bg1"/>
                </a:solidFill>
                <a:effectLst/>
                <a:latin typeface="Arial" panose="020B0604020202020204" pitchFamily="34" charset="0"/>
              </a:rPr>
              <a:t>truyền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sự</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công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minh</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56645" y="1069216"/>
            <a:ext cx="9016180" cy="646331"/>
          </a:xfrm>
          <a:prstGeom prst="rect">
            <a:avLst/>
          </a:prstGeom>
          <a:noFill/>
        </p:spPr>
        <p:txBody>
          <a:bodyPr wrap="square">
            <a:spAutoFit/>
          </a:bodyPr>
          <a:lstStyle/>
          <a:p>
            <a:pPr algn="ctr"/>
            <a:r>
              <a:rPr lang="de-DE" sz="3600" b="0" i="0" dirty="0">
                <a:solidFill>
                  <a:srgbClr val="333333"/>
                </a:solidFill>
                <a:effectLst/>
                <a:latin typeface="Arial" panose="020B0604020202020204" pitchFamily="34" charset="0"/>
              </a:rPr>
              <a:t> </a:t>
            </a:r>
            <a:r>
              <a:rPr lang="de-DE" sz="3600" b="0" i="0" dirty="0">
                <a:solidFill>
                  <a:schemeClr val="bg1"/>
                </a:solidFill>
                <a:effectLst/>
                <a:latin typeface="Arial" panose="020B0604020202020204" pitchFamily="34" charset="0"/>
              </a:rPr>
              <a:t>Tv 70, 1-2. 3-4a. 5-6ab. 15ab và 17</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844270" y="0"/>
            <a:ext cx="799493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rgbClr val="333333"/>
                </a:solidFill>
                <a:effectLst/>
                <a:latin typeface="Arial" panose="020B0604020202020204" pitchFamily="34" charset="0"/>
              </a:rPr>
              <a:t> </a:t>
            </a:r>
            <a:r>
              <a:rPr lang="en-US" sz="4400" b="0" i="0" dirty="0">
                <a:solidFill>
                  <a:schemeClr val="bg1"/>
                </a:solidFill>
                <a:effectLst/>
                <a:latin typeface="Arial" panose="020B0604020202020204" pitchFamily="34" charset="0"/>
              </a:rPr>
              <a:t>Mt 5, 10</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199603" y="769441"/>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 Phúc cho những ai bị bách hại vì lẽ công chính, vì nước trời là của họ.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0E0DDF-9EB7-4DEA-87A1-9C9AD797DB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960"/>
            <a:ext cx="9144000" cy="5123579"/>
          </a:xfrm>
          <a:prstGeom prst="rect">
            <a:avLst/>
          </a:prstGeom>
        </p:spPr>
      </p:pic>
      <p:sp>
        <p:nvSpPr>
          <p:cNvPr id="7" name="TextBox 6">
            <a:extLst>
              <a:ext uri="{FF2B5EF4-FFF2-40B4-BE49-F238E27FC236}">
                <a16:creationId xmlns:a16="http://schemas.microsoft.com/office/drawing/2014/main" id="{3A9E9101-AFA0-40A0-BA84-2FC17D96B449}"/>
              </a:ext>
            </a:extLst>
          </p:cNvPr>
          <p:cNvSpPr txBox="1"/>
          <p:nvPr/>
        </p:nvSpPr>
        <p:spPr>
          <a:xfrm>
            <a:off x="1877352" y="3050426"/>
            <a:ext cx="6684021"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Mc 6, 17-29</a:t>
            </a:r>
            <a:endParaRPr lang="en-US" sz="3600" b="1" dirty="0">
              <a:solidFill>
                <a:srgbClr val="FFFF00"/>
              </a:solidFill>
            </a:endParaRPr>
          </a:p>
        </p:txBody>
      </p:sp>
      <p:pic>
        <p:nvPicPr>
          <p:cNvPr id="9" name="Picture 8">
            <a:extLst>
              <a:ext uri="{FF2B5EF4-FFF2-40B4-BE49-F238E27FC236}">
                <a16:creationId xmlns:a16="http://schemas.microsoft.com/office/drawing/2014/main" id="{D5BDD24E-DE9E-46FB-8945-7E314E3D67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455" y="177890"/>
            <a:ext cx="1051964" cy="1051964"/>
          </a:xfrm>
          <a:prstGeom prst="rect">
            <a:avLst/>
          </a:prstGeom>
        </p:spPr>
      </p:pic>
    </p:spTree>
    <p:extLst>
      <p:ext uri="{BB962C8B-B14F-4D97-AF65-F5344CB8AC3E}">
        <p14:creationId xmlns:p14="http://schemas.microsoft.com/office/powerpoint/2010/main" val="3333394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94149"/>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6" y="1690568"/>
            <a:ext cx="8731305" cy="1446550"/>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Gioan trả lời rằng: Người phải lớn lên, còn tôi phải nhỏ lại.</a:t>
            </a:r>
            <a:endParaRPr lang="vi-VN" sz="4400" b="1" i="0" u="sng"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1033</TotalTime>
  <Words>183</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86</cp:revision>
  <dcterms:created xsi:type="dcterms:W3CDTF">2018-11-13T15:52:26Z</dcterms:created>
  <dcterms:modified xsi:type="dcterms:W3CDTF">2026-08-09T22:44:39Z</dcterms:modified>
</cp:coreProperties>
</file>