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57" r:id="rId7"/>
    <p:sldId id="278" r:id="rId8"/>
    <p:sldId id="282" r:id="rId9"/>
    <p:sldId id="283" r:id="rId10"/>
    <p:sldId id="358"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FFC789-1CC3-462A-9975-53F9C0B61C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Picture 8">
            <a:extLst>
              <a:ext uri="{FF2B5EF4-FFF2-40B4-BE49-F238E27FC236}">
                <a16:creationId xmlns:a16="http://schemas.microsoft.com/office/drawing/2014/main" id="{6B2D3BC3-DA02-4519-9529-019DA0E7B8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456" y="210394"/>
            <a:ext cx="1051964" cy="1051964"/>
          </a:xfrm>
          <a:prstGeom prst="rect">
            <a:avLst/>
          </a:prstGeom>
        </p:spPr>
      </p:pic>
      <p:sp>
        <p:nvSpPr>
          <p:cNvPr id="10" name="TextBox 9">
            <a:extLst>
              <a:ext uri="{FF2B5EF4-FFF2-40B4-BE49-F238E27FC236}">
                <a16:creationId xmlns:a16="http://schemas.microsoft.com/office/drawing/2014/main" id="{E5FA67C7-BA00-4B46-A024-ABED1C0748D5}"/>
              </a:ext>
            </a:extLst>
          </p:cNvPr>
          <p:cNvSpPr txBox="1"/>
          <p:nvPr/>
        </p:nvSpPr>
        <p:spPr>
          <a:xfrm>
            <a:off x="1707420" y="3289275"/>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SÁU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80920" y="1009525"/>
            <a:ext cx="8982160" cy="3477875"/>
          </a:xfrm>
          <a:prstGeom prst="rect">
            <a:avLst/>
          </a:prstGeom>
          <a:noFill/>
          <a:ln>
            <a:noFill/>
            <a:prstDash val="solid"/>
          </a:ln>
        </p:spPr>
        <p:txBody>
          <a:bodyPr vert="horz" wrap="square" lIns="91440" tIns="45720" rIns="91440" bIns="45720" anchor="t" anchorCtr="0" compatLnSpc="1">
            <a:spAutoFit/>
          </a:bodyPr>
          <a:lstStyle/>
          <a:p>
            <a:pPr algn="just"/>
            <a:r>
              <a:rPr lang="vi-VN" sz="4400" b="1" i="0" dirty="0">
                <a:solidFill>
                  <a:schemeClr val="bg1"/>
                </a:solidFill>
                <a:effectLst/>
                <a:latin typeface="Arial" panose="020B0604020202020204" pitchFamily="34" charset="0"/>
              </a:rPr>
              <a:t>Lạy Chúa, là Thiên Chúa chúng tôi, xin đừng bỏ rơi tôi, và xin đừng lìa xa tôi. Lạy Chúa là qu</a:t>
            </a:r>
            <a:r>
              <a:rPr lang="en-US" sz="4400" b="1" i="0" dirty="0">
                <a:solidFill>
                  <a:schemeClr val="bg1"/>
                </a:solidFill>
                <a:effectLst/>
                <a:latin typeface="Arial" panose="020B0604020202020204" pitchFamily="34" charset="0"/>
              </a:rPr>
              <a:t>y</a:t>
            </a:r>
            <a:r>
              <a:rPr lang="vi-VN" sz="4400" b="1" i="0" dirty="0">
                <a:solidFill>
                  <a:schemeClr val="bg1"/>
                </a:solidFill>
                <a:effectLst/>
                <a:latin typeface="Arial" panose="020B0604020202020204" pitchFamily="34" charset="0"/>
              </a:rPr>
              <a:t>ền lực phần rỗi tôi, xin phù  giúp tôi.</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178528"/>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2862322"/>
          </a:xfrm>
          <a:prstGeom prst="rect">
            <a:avLst/>
          </a:prstGeom>
          <a:noFill/>
          <a:ln>
            <a:noFill/>
            <a:prstDash val="solid"/>
          </a:ln>
        </p:spPr>
        <p:txBody>
          <a:bodyPr vert="horz" wrap="square" lIns="91440" tIns="45720" rIns="91440" bIns="45720" anchor="t" anchorCtr="0" compatLnSpc="1">
            <a:spAutoFit/>
          </a:bodyPr>
          <a:lstStyle/>
          <a:p>
            <a:pPr algn="just"/>
            <a:r>
              <a:rPr lang="vi-VN" sz="3600" b="1" i="1" dirty="0">
                <a:solidFill>
                  <a:schemeClr val="bg1"/>
                </a:solidFill>
                <a:effectLst/>
                <a:latin typeface="Arial" panose="020B0604020202020204" pitchFamily="34" charset="0"/>
              </a:rPr>
              <a:t>“Chúng ta mong đợi Ðấng Cứu Chuộc là Ðức Giêsu Kitô, Chúa chúng ta. Người sẽ biến đổi thân xác hèn hạ của chúng ta nên giống như thân xác hiển vinh của Người”.</a:t>
            </a:r>
            <a:endParaRPr lang="en-US" sz="36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chemeClr val="bg1"/>
                </a:solidFill>
                <a:effectLst/>
                <a:latin typeface="Roboto" panose="02000000000000000000" pitchFamily="2" charset="0"/>
              </a:rPr>
              <a:t> </a:t>
            </a:r>
            <a:r>
              <a:rPr lang="en-US" sz="3600" b="0" i="0" dirty="0">
                <a:solidFill>
                  <a:schemeClr val="bg1"/>
                </a:solidFill>
                <a:effectLst/>
                <a:latin typeface="Arial" panose="020B0604020202020204" pitchFamily="34" charset="0"/>
              </a:rPr>
              <a:t> Pl 3, 17 – 4, 1</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251518" y="3531617"/>
            <a:ext cx="6990854" cy="1323439"/>
          </a:xfrm>
          <a:prstGeom prst="rect">
            <a:avLst/>
          </a:prstGeom>
          <a:noFill/>
        </p:spPr>
        <p:txBody>
          <a:bodyPr wrap="square">
            <a:spAutoFit/>
          </a:bodyPr>
          <a:lstStyle/>
          <a:p>
            <a:r>
              <a:rPr lang="vi-VN" sz="4000" i="0" dirty="0">
                <a:solidFill>
                  <a:schemeClr val="bg1"/>
                </a:solidFill>
                <a:effectLst/>
                <a:latin typeface="Arial" panose="020B0604020202020204" pitchFamily="34" charset="0"/>
              </a:rPr>
              <a:t>Trích thư Thánh Phaolô Tông đồ gửi tín hữu Philipphê</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8412" y="3917272"/>
            <a:ext cx="2454036" cy="1323439"/>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375585" y="1981404"/>
            <a:ext cx="8392830" cy="2123658"/>
          </a:xfrm>
          <a:prstGeom prst="rect">
            <a:avLst/>
          </a:prstGeom>
          <a:noFill/>
          <a:ln>
            <a:noFill/>
            <a:prstDash val="solid"/>
          </a:ln>
        </p:spPr>
        <p:txBody>
          <a:bodyPr vert="horz" wrap="square" lIns="91440" tIns="45720" rIns="91440" bIns="45720" anchor="t" anchorCtr="0" compatLnSpc="1">
            <a:spAutoFit/>
          </a:bodyPr>
          <a:lstStyle/>
          <a:p>
            <a:pPr algn="just"/>
            <a:r>
              <a:rPr lang="en-US" sz="4400" b="1" i="0" dirty="0" err="1">
                <a:solidFill>
                  <a:schemeClr val="bg1"/>
                </a:solidFill>
                <a:effectLst/>
                <a:latin typeface="Arial" panose="020B0604020202020204" pitchFamily="34" charset="0"/>
              </a:rPr>
              <a:t>Đáp</a:t>
            </a:r>
            <a:r>
              <a:rPr lang="en-US" sz="4400" b="1" i="0" dirty="0">
                <a:solidFill>
                  <a:schemeClr val="bg1"/>
                </a:solidFill>
                <a:effectLst/>
                <a:latin typeface="Arial" panose="020B0604020202020204" pitchFamily="34" charset="0"/>
              </a:rPr>
              <a:t>:  </a:t>
            </a:r>
            <a:r>
              <a:rPr lang="vi-VN" sz="4400" b="1" i="0" dirty="0">
                <a:solidFill>
                  <a:schemeClr val="bg1"/>
                </a:solidFill>
                <a:effectLst/>
                <a:latin typeface="Arial" panose="020B0604020202020204" pitchFamily="34" charset="0"/>
              </a:rPr>
              <a:t>Tôi vui mừng khi người ta nói với tôi: “Chúng ta sẽ tiến vào nhà Chúa”(c. 1).</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896193" y="1069216"/>
            <a:ext cx="7125036" cy="646331"/>
          </a:xfrm>
          <a:prstGeom prst="rect">
            <a:avLst/>
          </a:prstGeom>
          <a:noFill/>
        </p:spPr>
        <p:txBody>
          <a:bodyPr wrap="square">
            <a:spAutoFit/>
          </a:bodyPr>
          <a:lstStyle/>
          <a:p>
            <a:pPr algn="ctr"/>
            <a:r>
              <a:rPr lang="da-DK" sz="3600" b="0" i="0" dirty="0">
                <a:solidFill>
                  <a:schemeClr val="bg1"/>
                </a:solidFill>
                <a:effectLst/>
                <a:latin typeface="Arial" panose="020B0604020202020204" pitchFamily="34" charset="0"/>
              </a:rPr>
              <a:t>Tv 121, 1-2. 3-4a. 4b-5</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72669" y="329390"/>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Pl 2, 15-16</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61444" y="1098831"/>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Anh em hãy tích trữ lời ban sự sống, anh em hãy chiếu sáng như những vì sao ở giữa thế gian. –</a:t>
            </a:r>
            <a:r>
              <a:rPr lang="en-US"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FFC789-1CC3-462A-9975-53F9C0B61C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Picture 8">
            <a:extLst>
              <a:ext uri="{FF2B5EF4-FFF2-40B4-BE49-F238E27FC236}">
                <a16:creationId xmlns:a16="http://schemas.microsoft.com/office/drawing/2014/main" id="{6B2D3BC3-DA02-4519-9529-019DA0E7B8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456" y="210394"/>
            <a:ext cx="1051964" cy="1051964"/>
          </a:xfrm>
          <a:prstGeom prst="rect">
            <a:avLst/>
          </a:prstGeom>
        </p:spPr>
      </p:pic>
      <p:sp>
        <p:nvSpPr>
          <p:cNvPr id="10" name="TextBox 9">
            <a:extLst>
              <a:ext uri="{FF2B5EF4-FFF2-40B4-BE49-F238E27FC236}">
                <a16:creationId xmlns:a16="http://schemas.microsoft.com/office/drawing/2014/main" id="{E5FA67C7-BA00-4B46-A024-ABED1C0748D5}"/>
              </a:ext>
            </a:extLst>
          </p:cNvPr>
          <p:cNvSpPr txBox="1"/>
          <p:nvPr/>
        </p:nvSpPr>
        <p:spPr>
          <a:xfrm>
            <a:off x="1707420" y="3135527"/>
            <a:ext cx="6886323"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16, 1-8</a:t>
            </a:r>
            <a:endParaRPr lang="en-US" sz="3600" b="1" dirty="0">
              <a:solidFill>
                <a:srgbClr val="FFFF00"/>
              </a:solidFill>
            </a:endParaRPr>
          </a:p>
        </p:txBody>
      </p:sp>
    </p:spTree>
    <p:extLst>
      <p:ext uri="{BB962C8B-B14F-4D97-AF65-F5344CB8AC3E}">
        <p14:creationId xmlns:p14="http://schemas.microsoft.com/office/powerpoint/2010/main" val="36285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158549" y="354715"/>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06347" y="1324836"/>
            <a:ext cx="8731305" cy="2800767"/>
          </a:xfrm>
          <a:prstGeom prst="rect">
            <a:avLst/>
          </a:prstGeom>
          <a:noFill/>
        </p:spPr>
        <p:txBody>
          <a:bodyPr wrap="square">
            <a:spAutoFit/>
          </a:bodyPr>
          <a:lstStyle/>
          <a:p>
            <a:pPr algn="just"/>
            <a:r>
              <a:rPr lang="vi-VN" sz="4400" b="1" i="0" dirty="0">
                <a:solidFill>
                  <a:schemeClr val="bg1"/>
                </a:solidFill>
                <a:effectLst/>
                <a:latin typeface="Arial" panose="020B0604020202020204" pitchFamily="34" charset="0"/>
              </a:rPr>
              <a:t>Lạy Chúa, xin chỉ cho tôi biết đường lối trường sinh, và xin cho tôi no đầy hoan hỉ trước thiên nhan.</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FFC789-1CC3-462A-9975-53F9C0B61C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Picture 8">
            <a:extLst>
              <a:ext uri="{FF2B5EF4-FFF2-40B4-BE49-F238E27FC236}">
                <a16:creationId xmlns:a16="http://schemas.microsoft.com/office/drawing/2014/main" id="{6B2D3BC3-DA02-4519-9529-019DA0E7B8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456" y="210394"/>
            <a:ext cx="1051964" cy="1051964"/>
          </a:xfrm>
          <a:prstGeom prst="rect">
            <a:avLst/>
          </a:prstGeom>
        </p:spPr>
      </p:pic>
      <p:sp>
        <p:nvSpPr>
          <p:cNvPr id="10" name="TextBox 9">
            <a:extLst>
              <a:ext uri="{FF2B5EF4-FFF2-40B4-BE49-F238E27FC236}">
                <a16:creationId xmlns:a16="http://schemas.microsoft.com/office/drawing/2014/main" id="{E5FA67C7-BA00-4B46-A024-ABED1C0748D5}"/>
              </a:ext>
            </a:extLst>
          </p:cNvPr>
          <p:cNvSpPr txBox="1"/>
          <p:nvPr/>
        </p:nvSpPr>
        <p:spPr>
          <a:xfrm>
            <a:off x="1707420" y="3289275"/>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SÁU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404975620"/>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1195</TotalTime>
  <Words>223</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Albany</vt:lpstr>
      <vt:lpstr>Arial</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99</cp:revision>
  <dcterms:created xsi:type="dcterms:W3CDTF">2018-11-13T15:52:26Z</dcterms:created>
  <dcterms:modified xsi:type="dcterms:W3CDTF">2026-10-18T11:15:39Z</dcterms:modified>
</cp:coreProperties>
</file>